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88" r:id="rId3"/>
    <p:sldId id="291" r:id="rId4"/>
    <p:sldId id="290" r:id="rId5"/>
    <p:sldId id="287" r:id="rId6"/>
    <p:sldId id="289" r:id="rId7"/>
    <p:sldId id="284" r:id="rId8"/>
    <p:sldId id="285" r:id="rId9"/>
    <p:sldId id="277" r:id="rId10"/>
    <p:sldId id="286" r:id="rId11"/>
    <p:sldId id="280" r:id="rId12"/>
    <p:sldId id="278" r:id="rId13"/>
    <p:sldId id="279" r:id="rId14"/>
    <p:sldId id="275" r:id="rId1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56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pos="3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5F2D"/>
    <a:srgbClr val="EDC852"/>
    <a:srgbClr val="987810"/>
    <a:srgbClr val="2157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5206" autoAdjust="0"/>
  </p:normalViewPr>
  <p:slideViewPr>
    <p:cSldViewPr>
      <p:cViewPr varScale="1">
        <p:scale>
          <a:sx n="148" d="100"/>
          <a:sy n="148" d="100"/>
        </p:scale>
        <p:origin x="-672" y="-90"/>
      </p:cViewPr>
      <p:guideLst>
        <p:guide orient="horz" pos="1756"/>
        <p:guide pos="612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D905C-ACE1-4B14-98B7-F76F673A2C68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2C9CA-FEC5-428B-9D31-45DAFF2880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628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2C9CA-FEC5-428B-9D31-45DAFF2880D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29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2C9CA-FEC5-428B-9D31-45DAFF2880D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565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49F0-A145-4D9D-BC03-4640DBDCF719}" type="datetimeFigureOut">
              <a:rPr lang="pt-BR" smtClean="0"/>
              <a:pPr/>
              <a:t>29/07/2019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90001" y="723349"/>
            <a:ext cx="8170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spc="3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Ministério da Infraestrutura</a:t>
            </a:r>
            <a:endParaRPr lang="pt-BR" sz="3200" spc="3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2800" b="1" spc="300" dirty="0" smtClean="0">
                <a:solidFill>
                  <a:srgbClr val="365F2D"/>
                </a:solidFill>
              </a:rPr>
              <a:t>Subsecretaria de Governança e Integridade</a:t>
            </a:r>
            <a:endParaRPr lang="pt-BR" sz="2800" b="1" spc="300" dirty="0">
              <a:solidFill>
                <a:srgbClr val="365F2D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55576" y="1779662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sz="2400" dirty="0" smtClean="0"/>
              <a:t>Decreto nº 9.676, de 2 de Janeiro de  2019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931790"/>
            <a:ext cx="220344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96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467544" y="51545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MINFRA, MJSP, PF E CGU JUNTOS CONTRA A </a:t>
            </a:r>
            <a:r>
              <a:rPr lang="pt-BR" sz="2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CORRUPÇÃO</a:t>
            </a:r>
            <a:endParaRPr lang="pt-BR" sz="1400" b="1" kern="800" spc="-5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9562336"/>
              </p:ext>
            </p:extLst>
          </p:nvPr>
        </p:nvGraphicFramePr>
        <p:xfrm>
          <a:off x="539552" y="987575"/>
          <a:ext cx="8280920" cy="280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513"/>
                <a:gridCol w="6973407"/>
              </a:tblGrid>
              <a:tr h="2808311">
                <a:tc>
                  <a:txBody>
                    <a:bodyPr/>
                    <a:lstStyle/>
                    <a:p>
                      <a:pPr algn="ctr"/>
                      <a:r>
                        <a:rPr lang="pt-BR" sz="17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OBJETIVOS</a:t>
                      </a:r>
                      <a:endParaRPr lang="pt-BR" sz="17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C852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Formalização</a:t>
                      </a:r>
                      <a:r>
                        <a:rPr lang="pt-B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Acordo</a:t>
                      </a:r>
                      <a:r>
                        <a:rPr lang="pt-B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Cooperação Técnica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COMPARTILHAMENTO</a:t>
                      </a:r>
                      <a:r>
                        <a:rPr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INFORMAÇÕES</a:t>
                      </a:r>
                      <a:endParaRPr lang="pt-B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852">
                        <a:alpha val="32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7938195"/>
              </p:ext>
            </p:extLst>
          </p:nvPr>
        </p:nvGraphicFramePr>
        <p:xfrm>
          <a:off x="539551" y="3795886"/>
          <a:ext cx="8278379" cy="66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112"/>
                <a:gridCol w="6971267"/>
              </a:tblGrid>
              <a:tr h="6621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7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INICIATIVAS</a:t>
                      </a:r>
                      <a:endParaRPr lang="pt-BR" sz="17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       Tratativas realizadas entre os Ministros, voltadas à definição da formalização dessa parceria entre o </a:t>
                      </a:r>
                      <a:r>
                        <a:rPr lang="pt-BR" sz="1400" b="1" kern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MInfra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, MJSP (PF) ,</a:t>
                      </a:r>
                      <a:r>
                        <a:rPr lang="pt-BR" sz="1400" b="1" kern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CGU</a:t>
                      </a:r>
                      <a:r>
                        <a:rPr lang="pt-BR" sz="1400" b="1" kern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e AGU </a:t>
                      </a:r>
                      <a:r>
                        <a:rPr lang="pt-BR" sz="1400" b="1" kern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Wingdings" pitchFamily="2" charset="2"/>
                        </a:rPr>
                        <a:t> Acorde de Cooperação Técnica nº01/2009</a:t>
                      </a:r>
                      <a:endParaRPr lang="pt-BR" sz="1400" b="1" kern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1907704" y="1630997"/>
            <a:ext cx="69127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Encaminhamento célere e direto pelo </a:t>
            </a:r>
            <a:r>
              <a:rPr lang="pt-BR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MInfra</a:t>
            </a:r>
            <a:r>
              <a:rPr lang="pt-B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de fatos que configurem irregularidades administrativas ou penais, e que possam ensejar a inauguração de procedimentos de auditoria ou inquéritos policiais;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Criação de canal próprio voltado à instrução de processos de seleção e avaliação de integridade dos candidatos a cargos em comissão e funções comissionadas, visando verificar (1) indiciamentos, (2) parentes em linha reta ou colateral até o terceiro grau (nepotismo), (3) sócio de pessoa jurídica que possua contrato com a administração pública e (4) condenação em procedimento administrativo disciplina. 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347864" y="1482720"/>
            <a:ext cx="3888432" cy="368949"/>
          </a:xfrm>
          <a:prstGeom prst="roundRect">
            <a:avLst/>
          </a:prstGeom>
          <a:noFill/>
          <a:ln>
            <a:solidFill>
              <a:srgbClr val="365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Marca de seleÃ§Ã£o do vetor X, v, sim, nÃ£o, sÃ­mbolo grÃ¡fico icon â ilustraÃ§Ã£o de bancos de imagens"/>
          <p:cNvPicPr>
            <a:picLocks noChangeAspect="1" noChangeArrowheads="1"/>
          </p:cNvPicPr>
          <p:nvPr/>
        </p:nvPicPr>
        <p:blipFill>
          <a:blip r:embed="rId4" cstate="print"/>
          <a:srcRect l="47368" t="21428" r="10526" b="14286"/>
          <a:stretch>
            <a:fillRect/>
          </a:stretch>
        </p:blipFill>
        <p:spPr bwMode="auto">
          <a:xfrm>
            <a:off x="1909243" y="3864973"/>
            <a:ext cx="288032" cy="288032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467544" y="-39183"/>
            <a:ext cx="806489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PILAR 1 - CONEXÃO INTEGRIDADE</a:t>
            </a:r>
          </a:p>
        </p:txBody>
      </p:sp>
      <p:pic>
        <p:nvPicPr>
          <p:cNvPr id="12" name="Picture 1" descr="Radar Anticorrupção_Degradê 2 com nom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371950"/>
            <a:ext cx="194421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6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395536" y="-39183"/>
            <a:ext cx="806489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PILAR 2 - PROFISSIONAIS DO PROGRESSO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2334015"/>
              </p:ext>
            </p:extLst>
          </p:nvPr>
        </p:nvGraphicFramePr>
        <p:xfrm>
          <a:off x="467544" y="1275606"/>
          <a:ext cx="8208912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6912768"/>
              </a:tblGrid>
              <a:tr h="537426">
                <a:tc rowSpan="2">
                  <a:txBody>
                    <a:bodyPr/>
                    <a:lstStyle/>
                    <a:p>
                      <a:pPr algn="ctr"/>
                      <a:r>
                        <a:rPr lang="pt-BR" sz="17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OBJETIVOS</a:t>
                      </a:r>
                      <a:endParaRPr lang="pt-BR" sz="17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C852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Normatizar os critérios e procedimentos referentes à seleção, à nomeação e à designação de ocupantes de cargos em comissão e funções comissionadas.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852">
                        <a:alpha val="32000"/>
                      </a:srgbClr>
                    </a:solidFill>
                  </a:tcPr>
                </a:tc>
              </a:tr>
              <a:tr h="7587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Prever formalmente os requisitos de verificação da integridade e da capacidade técnica dos candidatos, garantindo que ocupação de cargos e funções do </a:t>
                      </a:r>
                      <a:r>
                        <a:rPr lang="pt-BR" sz="1400" b="1" kern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Minfra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seja feita por pessoas idôneas e qualificadas.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852">
                        <a:alpha val="32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4409836"/>
              </p:ext>
            </p:extLst>
          </p:nvPr>
        </p:nvGraphicFramePr>
        <p:xfrm>
          <a:off x="467544" y="2643757"/>
          <a:ext cx="8208912" cy="189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6912768"/>
              </a:tblGrid>
              <a:tr h="3420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7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       (a) Portaria nº399, de 12.03.2019 regulamentando o processo de seleção do DNIT;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</a:tr>
              <a:tr h="342038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7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INICIATIVAS</a:t>
                      </a:r>
                      <a:endParaRPr lang="pt-BR" sz="17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(a) Portaria regulamentando o processo de seleção do </a:t>
                      </a:r>
                      <a:r>
                        <a:rPr lang="pt-BR" sz="1400" b="1" kern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MInfra</a:t>
                      </a:r>
                      <a:endParaRPr lang="pt-BR" sz="1400" b="1" kern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</a:tr>
              <a:tr h="342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(b) Portaria sobre definição de Reputação Ilibada;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</a:tr>
              <a:tr h="342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(c) Implementação de Banco de Talentos;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</a:tr>
              <a:tr h="342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(d) Análise da habilitação ética e técnica pela Subsecretaria de Governança e        Integridade</a:t>
                      </a:r>
                      <a:r>
                        <a:rPr lang="pt-BR" sz="1400" b="1" kern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Wingdings" pitchFamily="2" charset="2"/>
                        </a:rPr>
                        <a:t> Parecer de Habilitação</a:t>
                      </a:r>
                      <a:endParaRPr lang="pt-BR" sz="1400" b="1" kern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Marca de seleÃ§Ã£o do vetor X, v, sim, nÃ£o, sÃ­mbolo grÃ¡fico icon â ilustraÃ§Ã£o de bancos de imagens"/>
          <p:cNvPicPr>
            <a:picLocks noChangeAspect="1" noChangeArrowheads="1"/>
          </p:cNvPicPr>
          <p:nvPr/>
        </p:nvPicPr>
        <p:blipFill>
          <a:blip r:embed="rId3" cstate="print"/>
          <a:srcRect l="47368" t="21428" r="10526" b="14286"/>
          <a:stretch>
            <a:fillRect/>
          </a:stretch>
        </p:blipFill>
        <p:spPr bwMode="auto">
          <a:xfrm>
            <a:off x="1835696" y="2643758"/>
            <a:ext cx="288032" cy="216024"/>
          </a:xfrm>
          <a:prstGeom prst="rect">
            <a:avLst/>
          </a:prstGeom>
          <a:noFill/>
        </p:spPr>
      </p:pic>
      <p:pic>
        <p:nvPicPr>
          <p:cNvPr id="11" name="Picture 2" descr="Marca de seleÃ§Ã£o do vetor X, v, sim, nÃ£o, sÃ­mbolo grÃ¡fico icon â ilustraÃ§Ã£o de bancos de imagens"/>
          <p:cNvPicPr>
            <a:picLocks noChangeAspect="1" noChangeArrowheads="1"/>
          </p:cNvPicPr>
          <p:nvPr/>
        </p:nvPicPr>
        <p:blipFill>
          <a:blip r:embed="rId3" cstate="print"/>
          <a:srcRect l="47368" t="21428" r="10526" b="14286"/>
          <a:stretch>
            <a:fillRect/>
          </a:stretch>
        </p:blipFill>
        <p:spPr bwMode="auto">
          <a:xfrm>
            <a:off x="1835696" y="3003798"/>
            <a:ext cx="288032" cy="216024"/>
          </a:xfrm>
          <a:prstGeom prst="rect">
            <a:avLst/>
          </a:prstGeom>
          <a:noFill/>
        </p:spPr>
      </p:pic>
      <p:pic>
        <p:nvPicPr>
          <p:cNvPr id="13" name="Picture 4" descr="Marca de seleÃ§Ã£o do vetor X, v, sim, nÃ£o, sÃ­mbolo grÃ¡fico icon â ilustraÃ§Ã£o de bancos de imagens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1763688" y="3723878"/>
            <a:ext cx="360040" cy="288032"/>
          </a:xfrm>
          <a:prstGeom prst="rect">
            <a:avLst/>
          </a:prstGeom>
          <a:noFill/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395536" y="50828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SELEÇÃO TRANSPARENTE, FUTURO TAMBÉM</a:t>
            </a:r>
          </a:p>
        </p:txBody>
      </p:sp>
      <p:pic>
        <p:nvPicPr>
          <p:cNvPr id="17" name="Picture 1" descr="Radar Anticorrupção_Degradê 2 com nom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371950"/>
            <a:ext cx="1944216" cy="648072"/>
          </a:xfrm>
          <a:prstGeom prst="rect">
            <a:avLst/>
          </a:prstGeom>
        </p:spPr>
      </p:pic>
      <p:pic>
        <p:nvPicPr>
          <p:cNvPr id="18" name="Picture 2" descr="Marca de seleÃ§Ã£o do vetor X, v, sim, nÃ£o, sÃ­mbolo grÃ¡fico icon â ilustraÃ§Ã£o de bancos de imagens"/>
          <p:cNvPicPr>
            <a:picLocks noChangeAspect="1" noChangeArrowheads="1"/>
          </p:cNvPicPr>
          <p:nvPr/>
        </p:nvPicPr>
        <p:blipFill>
          <a:blip r:embed="rId3" cstate="print"/>
          <a:srcRect l="47368" t="21428" r="10526" b="14286"/>
          <a:stretch>
            <a:fillRect/>
          </a:stretch>
        </p:blipFill>
        <p:spPr bwMode="auto">
          <a:xfrm>
            <a:off x="1835696" y="3363838"/>
            <a:ext cx="288032" cy="288032"/>
          </a:xfrm>
          <a:prstGeom prst="rect">
            <a:avLst/>
          </a:prstGeom>
          <a:noFill/>
        </p:spPr>
      </p:pic>
      <p:pic>
        <p:nvPicPr>
          <p:cNvPr id="19" name="Picture 2" descr="Marca de seleÃ§Ã£o do vetor X, v, sim, nÃ£o, sÃ­mbolo grÃ¡fico icon â ilustraÃ§Ã£o de bancos de imagens"/>
          <p:cNvPicPr>
            <a:picLocks noChangeAspect="1" noChangeArrowheads="1"/>
          </p:cNvPicPr>
          <p:nvPr/>
        </p:nvPicPr>
        <p:blipFill>
          <a:blip r:embed="rId3" cstate="print"/>
          <a:srcRect l="47368" t="21428" r="10526" b="14286"/>
          <a:stretch>
            <a:fillRect/>
          </a:stretch>
        </p:blipFill>
        <p:spPr bwMode="auto">
          <a:xfrm>
            <a:off x="1835696" y="4083918"/>
            <a:ext cx="288032" cy="216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66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395536" y="-39183"/>
            <a:ext cx="806489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PILAR 3 - CANAL TRANSPARÊNCIA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8138958"/>
              </p:ext>
            </p:extLst>
          </p:nvPr>
        </p:nvGraphicFramePr>
        <p:xfrm>
          <a:off x="467544" y="987574"/>
          <a:ext cx="820891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6912768"/>
              </a:tblGrid>
              <a:tr h="574162">
                <a:tc rowSpan="3">
                  <a:txBody>
                    <a:bodyPr/>
                    <a:lstStyle/>
                    <a:p>
                      <a:pPr algn="ctr"/>
                      <a:r>
                        <a:rPr lang="pt-BR" sz="17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OBJETIVOS</a:t>
                      </a:r>
                      <a:endParaRPr lang="pt-BR" sz="17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C852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Fomentar, por meio de propaganda e campanhas, a utilização dos canais oficiais de denúncias do </a:t>
                      </a:r>
                      <a:r>
                        <a:rPr lang="pt-BR" sz="1400" b="1" kern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MInfra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por pessoas que testemunhem ou tomem conhecimento de condutas que configurem irregularidades administrativas e/ou criminais, garantindo o absoluto sigilo e a confidencialidade do denunciante.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852">
                        <a:alpha val="32000"/>
                      </a:srgbClr>
                    </a:solidFill>
                  </a:tcPr>
                </a:tc>
              </a:tr>
              <a:tr h="5050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Divulgar o compromisso do </a:t>
                      </a:r>
                      <a:r>
                        <a:rPr lang="pt-BR" sz="1400" b="1" kern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MInfra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de resguardar o denunciante, bem como apurar e/ou encaminhar aos demais órgãos de fiscalização as comunicações formalizadas.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852">
                        <a:alpha val="32000"/>
                      </a:srgbClr>
                    </a:solidFill>
                  </a:tcPr>
                </a:tc>
              </a:tr>
              <a:tr h="5050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Divulgar a proibição de qualquer forma de retaliação, ameaça ou intimidação a servidores ou terceiros que realizarem denúncias por meio dos canais oficiais do </a:t>
                      </a:r>
                      <a:r>
                        <a:rPr lang="pt-BR" sz="1400" b="1" kern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MInfra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852">
                        <a:alpha val="32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7939082"/>
              </p:ext>
            </p:extLst>
          </p:nvPr>
        </p:nvGraphicFramePr>
        <p:xfrm>
          <a:off x="467544" y="2931790"/>
          <a:ext cx="8208912" cy="1616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6912768"/>
              </a:tblGrid>
              <a:tr h="293175">
                <a:tc rowSpan="4">
                  <a:txBody>
                    <a:bodyPr/>
                    <a:lstStyle/>
                    <a:p>
                      <a:pPr algn="ctr"/>
                      <a:r>
                        <a:rPr lang="pt-BR" sz="17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INICIATIVAS</a:t>
                      </a:r>
                      <a:endParaRPr lang="pt-BR" sz="17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     (a) Link exclusivo de denúncia em site oficial do </a:t>
                      </a:r>
                      <a:r>
                        <a:rPr lang="pt-BR" sz="1400" b="1" kern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MInfra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e Intranet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</a:tr>
              <a:tr h="2931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     (b) Divulgação externa dos canais oficiais de denúncia: </a:t>
                      </a:r>
                      <a:r>
                        <a:rPr lang="pt-BR" sz="1400" b="1" kern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E-Ouv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, E-mail institucional, </a:t>
                      </a:r>
                      <a:r>
                        <a:rPr lang="pt-BR" sz="1400" b="1" kern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WhatsApp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: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</a:tr>
              <a:tr h="2931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     (c) Ampla divulgação nas redes sociais oficiais do </a:t>
                      </a:r>
                      <a:r>
                        <a:rPr lang="pt-BR" sz="1400" b="1" kern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MInfra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</a:tr>
              <a:tr h="4886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      (d) Divulgação interna da Portaria que regulamenta o tratamento de Denúncia no </a:t>
                      </a:r>
                      <a:r>
                        <a:rPr lang="pt-BR" sz="1400" b="1" kern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MInfra</a:t>
                      </a:r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4" descr="Marca de seleÃ§Ã£o do vetor X, v, sim, nÃ£o, sÃ­mbolo grÃ¡fico icon â ilustraÃ§Ã£o de bancos de imagens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1835696" y="3795886"/>
            <a:ext cx="216024" cy="288032"/>
          </a:xfrm>
          <a:prstGeom prst="rect">
            <a:avLst/>
          </a:prstGeom>
          <a:noFill/>
        </p:spPr>
      </p:pic>
      <p:pic>
        <p:nvPicPr>
          <p:cNvPr id="12" name="Picture 4" descr="Marca de seleÃ§Ã£o do vetor X, v, sim, nÃ£o, sÃ­mbolo grÃ¡fico icon â ilustraÃ§Ã£o de bancos de imagens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1835696" y="4155926"/>
            <a:ext cx="216024" cy="288032"/>
          </a:xfrm>
          <a:prstGeom prst="rect">
            <a:avLst/>
          </a:prstGeom>
          <a:noFill/>
        </p:spPr>
      </p:pic>
      <p:pic>
        <p:nvPicPr>
          <p:cNvPr id="13" name="Picture 2" descr="Marca de seleÃ§Ã£o do vetor X, v, sim, nÃ£o, sÃ­mbolo grÃ¡fico icon â ilustraÃ§Ã£o de bancos de imagens"/>
          <p:cNvPicPr>
            <a:picLocks noChangeAspect="1" noChangeArrowheads="1"/>
          </p:cNvPicPr>
          <p:nvPr/>
        </p:nvPicPr>
        <p:blipFill>
          <a:blip r:embed="rId4" cstate="print"/>
          <a:srcRect l="47368" t="21428" r="10526" b="14286"/>
          <a:stretch>
            <a:fillRect/>
          </a:stretch>
        </p:blipFill>
        <p:spPr bwMode="auto">
          <a:xfrm>
            <a:off x="1835696" y="2931790"/>
            <a:ext cx="216024" cy="288032"/>
          </a:xfrm>
          <a:prstGeom prst="rect">
            <a:avLst/>
          </a:prstGeom>
          <a:noFill/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395536" y="50828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SEJA UM DEFENSOR. </a:t>
            </a:r>
            <a:r>
              <a:rPr lang="pt-BR" sz="2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DENUNCIE </a:t>
            </a:r>
            <a:r>
              <a:rPr lang="pt-BR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COMBATA A CORRUPÇÃO.</a:t>
            </a:r>
          </a:p>
        </p:txBody>
      </p:sp>
      <p:pic>
        <p:nvPicPr>
          <p:cNvPr id="18" name="Picture 1" descr="Radar Anticorrupção_Degradê 2 com nom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443958"/>
            <a:ext cx="1944216" cy="648072"/>
          </a:xfrm>
          <a:prstGeom prst="rect">
            <a:avLst/>
          </a:prstGeom>
        </p:spPr>
      </p:pic>
      <p:pic>
        <p:nvPicPr>
          <p:cNvPr id="19" name="Picture 2" descr="Marca de seleÃ§Ã£o do vetor X, v, sim, nÃ£o, sÃ­mbolo grÃ¡fico icon â ilustraÃ§Ã£o de bancos de imagens"/>
          <p:cNvPicPr>
            <a:picLocks noChangeAspect="1" noChangeArrowheads="1"/>
          </p:cNvPicPr>
          <p:nvPr/>
        </p:nvPicPr>
        <p:blipFill>
          <a:blip r:embed="rId4" cstate="print"/>
          <a:srcRect l="47368" t="21428" r="10526" b="14286"/>
          <a:stretch>
            <a:fillRect/>
          </a:stretch>
        </p:blipFill>
        <p:spPr bwMode="auto">
          <a:xfrm>
            <a:off x="1835696" y="3219822"/>
            <a:ext cx="216024" cy="288032"/>
          </a:xfrm>
          <a:prstGeom prst="rect">
            <a:avLst/>
          </a:prstGeom>
          <a:noFill/>
        </p:spPr>
      </p:pic>
      <p:pic>
        <p:nvPicPr>
          <p:cNvPr id="20" name="Picture 2" descr="Marca de seleÃ§Ã£o do vetor X, v, sim, nÃ£o, sÃ­mbolo grÃ¡fico icon â ilustraÃ§Ã£o de bancos de imagens"/>
          <p:cNvPicPr>
            <a:picLocks noChangeAspect="1" noChangeArrowheads="1"/>
          </p:cNvPicPr>
          <p:nvPr/>
        </p:nvPicPr>
        <p:blipFill>
          <a:blip r:embed="rId4" cstate="print"/>
          <a:srcRect l="47368" t="21428" r="10526" b="14286"/>
          <a:stretch>
            <a:fillRect/>
          </a:stretch>
        </p:blipFill>
        <p:spPr bwMode="auto">
          <a:xfrm>
            <a:off x="1835696" y="3795886"/>
            <a:ext cx="216024" cy="28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66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395536" y="-39183"/>
            <a:ext cx="806489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PILAR 4 -  GUIA RÁPIDO DE CONDUTA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4F315CE-D0A2-EF47-B53F-1FC853145822}"/>
              </a:ext>
            </a:extLst>
          </p:cNvPr>
          <p:cNvSpPr txBox="1"/>
          <p:nvPr/>
        </p:nvSpPr>
        <p:spPr>
          <a:xfrm>
            <a:off x="395536" y="50828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 ATITUDE NA DIREÇÃO CERTA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3205478"/>
              </p:ext>
            </p:extLst>
          </p:nvPr>
        </p:nvGraphicFramePr>
        <p:xfrm>
          <a:off x="467544" y="889629"/>
          <a:ext cx="8208912" cy="247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6912768"/>
              </a:tblGrid>
              <a:tr h="927828">
                <a:tc rowSpan="4">
                  <a:txBody>
                    <a:bodyPr/>
                    <a:lstStyle/>
                    <a:p>
                      <a:pPr algn="ctr"/>
                      <a:r>
                        <a:rPr lang="pt-BR" sz="17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OBJETIVOS</a:t>
                      </a:r>
                      <a:endParaRPr lang="pt-BR" sz="17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C852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Confeccionar e distribuir folder contendo </a:t>
                      </a:r>
                      <a:r>
                        <a:rPr lang="pt-BR" sz="1200" b="1" kern="120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as principais condutas 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a serem adotadas no âmbito do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MInfra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, e suas vinculadas, orientando o comportamento dos servidores e gestores em situações da vida profissional, promovendo a disseminação dos princípios que regem a administração pública, bem como prevenindo a prática de atos previstos no Código Penal Brasileiro.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852">
                        <a:alpha val="32000"/>
                      </a:srgbClr>
                    </a:solidFill>
                  </a:tcPr>
                </a:tc>
              </a:tr>
              <a:tr h="5154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Fortalecer o compromisso do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MInfra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 de combater a corrupção e consolidar a compreensão dos</a:t>
                      </a:r>
                      <a:r>
                        <a:rPr lang="pt-BR" sz="1200" b="1" kern="1200" baseline="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atos que podem ser associados à prática de corrupção ou atos lesivos à administração pública.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852">
                        <a:alpha val="32000"/>
                      </a:srgbClr>
                    </a:solidFill>
                  </a:tcPr>
                </a:tc>
              </a:tr>
              <a:tr h="5154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Desenvolver e cultivar a cultura ética e transparente entre os servidores, terceirizados e parceiros associados ao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MInfra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852">
                        <a:alpha val="32000"/>
                      </a:srgbClr>
                    </a:solidFill>
                  </a:tcPr>
                </a:tc>
              </a:tr>
              <a:tr h="515460">
                <a:tc vMerge="1">
                  <a:txBody>
                    <a:bodyPr/>
                    <a:lstStyle/>
                    <a:p>
                      <a:endParaRPr lang="pt-BR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C852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Difundir o uso do Guia Rápido</a:t>
                      </a:r>
                      <a:r>
                        <a:rPr lang="pt-BR" sz="1200" b="1" kern="1200" baseline="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de Conduta, com o objetivo de facilitar</a:t>
                      </a:r>
                      <a:r>
                        <a:rPr lang="pt-BR" sz="1200" b="1" kern="1200" baseline="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 a detecção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 e sanar desvios, fraudes, irregularidades e atos ilícitos praticados contra a administração pública.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852">
                        <a:alpha val="32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6890019"/>
              </p:ext>
            </p:extLst>
          </p:nvPr>
        </p:nvGraphicFramePr>
        <p:xfrm>
          <a:off x="467544" y="3363838"/>
          <a:ext cx="820891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6912768"/>
              </a:tblGrid>
              <a:tr h="1152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7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INICIATIVAS</a:t>
                      </a:r>
                      <a:endParaRPr lang="pt-BR" sz="17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Apresentação de sugestão do texto do Guia Rápido de Conduta, contendo: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Diretrizes;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Principais conceitos dos termos vinculados à prática de crimes contra a administração pública;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Orientações Gerais (Segurança da Informação, Fraude, Corrupção e Conflito de Interesse); 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Definição da forma de difusão do material produzido.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2D">
                        <a:alpha val="22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" descr="Radar Anticorrupção_Degradê 2 com no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371950"/>
            <a:ext cx="1944216" cy="648072"/>
          </a:xfrm>
          <a:prstGeom prst="rect">
            <a:avLst/>
          </a:prstGeom>
        </p:spPr>
      </p:pic>
      <p:pic>
        <p:nvPicPr>
          <p:cNvPr id="12" name="Picture 2" descr="Marca de seleÃ§Ã£o do vetor X, v, sim, nÃ£o, sÃ­mbolo grÃ¡fico icon â ilustraÃ§Ã£o de bancos de imagens"/>
          <p:cNvPicPr>
            <a:picLocks noChangeAspect="1" noChangeArrowheads="1"/>
          </p:cNvPicPr>
          <p:nvPr/>
        </p:nvPicPr>
        <p:blipFill>
          <a:blip r:embed="rId4" cstate="print"/>
          <a:srcRect l="47368" t="21428" r="10526" b="14286"/>
          <a:stretch>
            <a:fillRect/>
          </a:stretch>
        </p:blipFill>
        <p:spPr bwMode="auto">
          <a:xfrm>
            <a:off x="1763688" y="3435846"/>
            <a:ext cx="216024" cy="28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66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186B68E-31B5-8F4C-AC48-930A272A6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4015" y="2067694"/>
            <a:ext cx="3315970" cy="6501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1884" y="1275606"/>
            <a:ext cx="274023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82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364440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 smtClean="0">
              <a:latin typeface="Calibri Light" pitchFamily="34" charset="0"/>
            </a:endParaRPr>
          </a:p>
          <a:p>
            <a:pPr algn="just"/>
            <a:endParaRPr lang="pt-BR" b="1" dirty="0" smtClean="0">
              <a:latin typeface="Calibri Light" pitchFamily="34" charset="0"/>
            </a:endParaRPr>
          </a:p>
          <a:p>
            <a:pPr algn="just"/>
            <a:r>
              <a:rPr lang="pt-BR" b="1" dirty="0" smtClean="0">
                <a:latin typeface="Calibri Light" pitchFamily="34" charset="0"/>
              </a:rPr>
              <a:t>IV</a:t>
            </a:r>
            <a:r>
              <a:rPr lang="pt-BR" dirty="0" smtClean="0">
                <a:latin typeface="Calibri Light" pitchFamily="34" charset="0"/>
              </a:rPr>
              <a:t> - planejar, orientar e coordenar as atividades de controle e conformidade, </a:t>
            </a:r>
            <a:r>
              <a:rPr lang="pt-BR" b="1" u="sng" dirty="0" smtClean="0">
                <a:latin typeface="Calibri Light" pitchFamily="34" charset="0"/>
              </a:rPr>
              <a:t>incluindo a investigação e redução de riscos de fraude, de corrupção e lavagem de dinheiro</a:t>
            </a:r>
            <a:r>
              <a:rPr lang="pt-BR" dirty="0" smtClean="0">
                <a:latin typeface="Calibri Light" pitchFamily="34" charset="0"/>
              </a:rPr>
              <a:t>, reportando ao Secretário-Executivo as ações e os resultados de conformidade;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418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b="1" dirty="0" smtClean="0">
              <a:latin typeface="Calibri Light" pitchFamily="34" charset="0"/>
            </a:endParaRPr>
          </a:p>
          <a:p>
            <a:pPr algn="just"/>
            <a:r>
              <a:rPr lang="pt-BR" sz="2000" b="1" dirty="0" smtClean="0">
                <a:latin typeface="Calibri Light" pitchFamily="34" charset="0"/>
              </a:rPr>
              <a:t>Art. 12.  À Subsecretaria de Governança e Integridade compete: </a:t>
            </a:r>
          </a:p>
          <a:p>
            <a:pPr algn="just"/>
            <a:r>
              <a:rPr lang="pt-BR" sz="2400" dirty="0" smtClean="0">
                <a:latin typeface="Calibri Light" pitchFamily="34" charset="0"/>
              </a:rPr>
              <a:t>(...)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795886"/>
            <a:ext cx="220344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6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36444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 smtClean="0">
              <a:latin typeface="Calibri Light" pitchFamily="34" charset="0"/>
            </a:endParaRPr>
          </a:p>
          <a:p>
            <a:pPr algn="just"/>
            <a:endParaRPr lang="pt-BR" b="1" dirty="0" smtClean="0">
              <a:latin typeface="Calibri Light" pitchFamily="34" charset="0"/>
            </a:endParaRPr>
          </a:p>
          <a:p>
            <a:pPr algn="just"/>
            <a:r>
              <a:rPr lang="pt-BR" b="1" dirty="0" smtClean="0">
                <a:latin typeface="Calibri Light" pitchFamily="34" charset="0"/>
              </a:rPr>
              <a:t>V</a:t>
            </a:r>
            <a:r>
              <a:rPr lang="pt-BR" dirty="0" smtClean="0">
                <a:latin typeface="Calibri Light" pitchFamily="34" charset="0"/>
              </a:rPr>
              <a:t> - planejar, orientar e coordenar as atividades de disseminação da cultura de conformidade, de prevenção de incidentes de fraude, </a:t>
            </a:r>
            <a:r>
              <a:rPr lang="pt-BR" b="1" u="sng" dirty="0" smtClean="0">
                <a:latin typeface="Calibri Light" pitchFamily="34" charset="0"/>
              </a:rPr>
              <a:t>corrupção e lavagem de dinheiro, de controles internos, de análise de integridade dos gestores </a:t>
            </a:r>
            <a:r>
              <a:rPr lang="pt-BR" dirty="0" smtClean="0">
                <a:latin typeface="Calibri Light" pitchFamily="34" charset="0"/>
              </a:rPr>
              <a:t>e de contrapartes, bem como </a:t>
            </a:r>
            <a:r>
              <a:rPr lang="pt-BR" b="1" u="sng" dirty="0" smtClean="0">
                <a:latin typeface="Calibri Light" pitchFamily="34" charset="0"/>
              </a:rPr>
              <a:t>garantir a responsabilização de terceiros </a:t>
            </a:r>
            <a:r>
              <a:rPr lang="pt-BR" dirty="0" smtClean="0">
                <a:latin typeface="Calibri Light" pitchFamily="34" charset="0"/>
              </a:rPr>
              <a:t>(...)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418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b="1" dirty="0" smtClean="0">
              <a:latin typeface="Calibri Light" pitchFamily="34" charset="0"/>
            </a:endParaRPr>
          </a:p>
          <a:p>
            <a:pPr algn="just"/>
            <a:r>
              <a:rPr lang="pt-BR" sz="2000" b="1" dirty="0" smtClean="0">
                <a:latin typeface="Calibri Light" pitchFamily="34" charset="0"/>
              </a:rPr>
              <a:t>Art. 12.  À Subsecretaria de Governança e Integridade compete: </a:t>
            </a:r>
          </a:p>
          <a:p>
            <a:pPr algn="just"/>
            <a:r>
              <a:rPr lang="pt-BR" sz="2400" dirty="0" smtClean="0">
                <a:latin typeface="Calibri Light" pitchFamily="34" charset="0"/>
              </a:rPr>
              <a:t>(...)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011910"/>
            <a:ext cx="220344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6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364440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 smtClean="0">
              <a:latin typeface="Calibri Light" pitchFamily="34" charset="0"/>
            </a:endParaRPr>
          </a:p>
          <a:p>
            <a:pPr algn="just"/>
            <a:endParaRPr lang="pt-BR" b="1" dirty="0" smtClean="0">
              <a:latin typeface="Calibri Light" pitchFamily="34" charset="0"/>
            </a:endParaRPr>
          </a:p>
          <a:p>
            <a:pPr algn="just"/>
            <a:r>
              <a:rPr lang="pt-BR" b="1" dirty="0" smtClean="0">
                <a:latin typeface="Calibri Light" pitchFamily="34" charset="0"/>
              </a:rPr>
              <a:t>VI</a:t>
            </a:r>
            <a:r>
              <a:rPr lang="pt-BR" dirty="0" smtClean="0">
                <a:latin typeface="Calibri Light" pitchFamily="34" charset="0"/>
              </a:rPr>
              <a:t> - auxiliar o Secretário-Executivo na indicação ao Ministro de Estado de </a:t>
            </a:r>
            <a:r>
              <a:rPr lang="pt-BR" b="1" u="sng" dirty="0" smtClean="0">
                <a:latin typeface="Calibri Light" pitchFamily="34" charset="0"/>
              </a:rPr>
              <a:t>nomeação, designação, exoneração</a:t>
            </a:r>
            <a:r>
              <a:rPr lang="pt-BR" dirty="0" smtClean="0">
                <a:latin typeface="Calibri Light" pitchFamily="34" charset="0"/>
              </a:rPr>
              <a:t> de cargo efetivo ou em comissão (...).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418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b="1" dirty="0" smtClean="0">
              <a:latin typeface="Calibri Light" pitchFamily="34" charset="0"/>
            </a:endParaRPr>
          </a:p>
          <a:p>
            <a:pPr algn="just"/>
            <a:r>
              <a:rPr lang="pt-BR" sz="2000" b="1" dirty="0" smtClean="0">
                <a:latin typeface="Calibri Light" pitchFamily="34" charset="0"/>
              </a:rPr>
              <a:t>Art. 12.  À Subsecretaria de Governança e Integridade compete: </a:t>
            </a:r>
          </a:p>
          <a:p>
            <a:pPr algn="just"/>
            <a:r>
              <a:rPr lang="pt-BR" sz="2400" dirty="0" smtClean="0">
                <a:latin typeface="Calibri Light" pitchFamily="34" charset="0"/>
              </a:rPr>
              <a:t>(...)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3795886"/>
            <a:ext cx="220344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6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90001" y="723349"/>
            <a:ext cx="6839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spc="300" dirty="0" smtClean="0">
                <a:solidFill>
                  <a:srgbClr val="365F2D"/>
                </a:solidFill>
              </a:rPr>
              <a:t>RADAR ANTICORRUPÇÃO</a:t>
            </a:r>
            <a:endParaRPr lang="pt-BR" sz="4400" b="1" spc="300" dirty="0">
              <a:solidFill>
                <a:srgbClr val="365F2D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01A6B6CB-106E-5944-8DDA-A9962D33C386}"/>
              </a:ext>
            </a:extLst>
          </p:cNvPr>
          <p:cNvSpPr/>
          <p:nvPr/>
        </p:nvSpPr>
        <p:spPr>
          <a:xfrm>
            <a:off x="753477" y="1851670"/>
            <a:ext cx="5419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spc="3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Programa</a:t>
            </a:r>
            <a:r>
              <a:rPr lang="pt-BR" sz="1400" spc="3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Prevenção à Corrupção no MINFRA</a:t>
            </a:r>
            <a:endParaRPr lang="pt-BR" sz="1400" spc="3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1" descr="Radar Anticorrupção_Degradê 2 com no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499742"/>
            <a:ext cx="2880320" cy="99226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95996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275606"/>
            <a:ext cx="2568327" cy="1728192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364440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Com o objetivo de aprimorar a gestão pública, dificultando eventuais desvios de conduta, e em sintonia com o compromisso do Governo Federal de reforçar as linhas de defesa das instituições, o Ministério da Infraestrutura propõe o lançamento de Programa de Prevenção à Corrupção.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4188"/>
            <a:ext cx="331236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PROGRAMA</a:t>
            </a:r>
            <a:endParaRPr lang="pt-BR" sz="4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" descr="Radar Anticorrupção_Degradê 2 com nom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5700" y="2931790"/>
            <a:ext cx="2976780" cy="99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6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20" name="AutoShape 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22" name="Picture 6" descr="Resultado de imagem para sim e nÃ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79662"/>
            <a:ext cx="1728192" cy="1224136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364440"/>
            <a:ext cx="511256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O programa visa à adoção de ações voltadas à prevenção, à supervisão, ao enfrentamento e mitigação de riscos de fraude e corrupção no âmbito do Ministério.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4188"/>
            <a:ext cx="331236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Descrição</a:t>
            </a:r>
            <a:endParaRPr lang="pt-BR" sz="4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" descr="Radar Anticorrupção_Degradê 2 com nom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371950"/>
            <a:ext cx="194421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6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563638"/>
            <a:ext cx="1368152" cy="1584176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364440"/>
            <a:ext cx="511256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Foram definidos, inicialmente, quatro pilares que expõem os objetivos e as iniciativas necessárias para promover a detecção e o combate à corrupção, por meio do aperfeiçoamento e sistematização de ações de controle na estrutura do </a:t>
            </a:r>
            <a:r>
              <a:rPr lang="pt-B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MInfra</a:t>
            </a:r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899592" y="444188"/>
            <a:ext cx="331236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PILARES</a:t>
            </a:r>
            <a:endParaRPr lang="pt-BR" sz="4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" descr="Radar Anticorrupção_Degradê 2 com nom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371950"/>
            <a:ext cx="194421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6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fernanda.oliveira\Desktop\WhatsApp Image 2019-04-08 at 13.12.0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19" y="225081"/>
            <a:ext cx="4991793" cy="4506909"/>
          </a:xfrm>
          <a:prstGeom prst="rect">
            <a:avLst/>
          </a:prstGeom>
          <a:noFill/>
        </p:spPr>
      </p:pic>
      <p:pic>
        <p:nvPicPr>
          <p:cNvPr id="3" name="Picture 1" descr="Radar Anticorrupção_Degradê 2 com nom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371950"/>
            <a:ext cx="194421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6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960</Words>
  <Application>Microsoft Office PowerPoint</Application>
  <PresentationFormat>Apresentação na tela (16:9)</PresentationFormat>
  <Paragraphs>78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leonardo.rosa</dc:creator>
  <cp:lastModifiedBy>fernanda.oliveira</cp:lastModifiedBy>
  <cp:revision>214</cp:revision>
  <dcterms:created xsi:type="dcterms:W3CDTF">2019-01-17T14:02:23Z</dcterms:created>
  <dcterms:modified xsi:type="dcterms:W3CDTF">2019-07-29T18:07:44Z</dcterms:modified>
</cp:coreProperties>
</file>