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0" r:id="rId12"/>
    <p:sldId id="261" r:id="rId13"/>
    <p:sldId id="277" r:id="rId14"/>
    <p:sldId id="263" r:id="rId15"/>
    <p:sldId id="264" r:id="rId16"/>
    <p:sldId id="265" r:id="rId17"/>
    <p:sldId id="278" r:id="rId18"/>
    <p:sldId id="266" r:id="rId19"/>
    <p:sldId id="267" r:id="rId20"/>
    <p:sldId id="26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DE743-B809-494D-BDBF-B0FF4C7EA4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777A18-3B5F-43D9-B75C-D07453B9CD10}">
      <dgm:prSet phldrT="[Texto]"/>
      <dgm:spPr/>
      <dgm:t>
        <a:bodyPr/>
        <a:lstStyle/>
        <a:p>
          <a:r>
            <a:rPr lang="pt-BR" b="1" dirty="0">
              <a:solidFill>
                <a:schemeClr val="accent2">
                  <a:lumMod val="50000"/>
                </a:schemeClr>
              </a:solidFill>
            </a:rPr>
            <a:t>Espécies</a:t>
          </a:r>
        </a:p>
      </dgm:t>
    </dgm:pt>
    <dgm:pt modelId="{990F9ECD-8689-4326-941A-1DD09EE9736A}" type="parTrans" cxnId="{EFE4BE37-1802-4E81-AEF1-86046F1626CB}">
      <dgm:prSet/>
      <dgm:spPr/>
      <dgm:t>
        <a:bodyPr/>
        <a:lstStyle/>
        <a:p>
          <a:endParaRPr lang="pt-BR"/>
        </a:p>
      </dgm:t>
    </dgm:pt>
    <dgm:pt modelId="{2BB49267-BCCF-450A-A193-C787C7C5923A}" type="sibTrans" cxnId="{EFE4BE37-1802-4E81-AEF1-86046F1626CB}">
      <dgm:prSet/>
      <dgm:spPr/>
      <dgm:t>
        <a:bodyPr/>
        <a:lstStyle/>
        <a:p>
          <a:endParaRPr lang="pt-BR"/>
        </a:p>
      </dgm:t>
    </dgm:pt>
    <dgm:pt modelId="{E2DBD495-B43D-48FC-9043-2CD309E4A633}">
      <dgm:prSet phldrT="[Texto]" custT="1"/>
      <dgm:spPr/>
      <dgm:t>
        <a:bodyPr/>
        <a:lstStyle/>
        <a:p>
          <a:pPr algn="just"/>
          <a:r>
            <a:rPr lang="pt-BR" sz="3600" b="1" dirty="0"/>
            <a:t>Vertical:</a:t>
          </a:r>
          <a:r>
            <a:rPr lang="pt-BR" sz="4000" b="0" dirty="0"/>
            <a:t> </a:t>
          </a:r>
          <a:r>
            <a:rPr lang="pt-BR" sz="2400" b="0" dirty="0"/>
            <a:t>ocorre entre pessoas de nível hierárquico diferentes, chefes e subordinados. Pode ser em nível ascendente ou descendente.</a:t>
          </a:r>
          <a:endParaRPr lang="pt-BR" sz="5400" b="1" dirty="0"/>
        </a:p>
      </dgm:t>
    </dgm:pt>
    <dgm:pt modelId="{392946E5-AE4D-4C26-9F9C-862C0BA6CCCB}" type="parTrans" cxnId="{F289CFD3-1C82-4618-9E81-DCBE1EABDE13}">
      <dgm:prSet/>
      <dgm:spPr/>
      <dgm:t>
        <a:bodyPr/>
        <a:lstStyle/>
        <a:p>
          <a:endParaRPr lang="pt-BR"/>
        </a:p>
      </dgm:t>
    </dgm:pt>
    <dgm:pt modelId="{4DC8D60F-4735-4E78-83F8-D466034A6E9C}" type="sibTrans" cxnId="{F289CFD3-1C82-4618-9E81-DCBE1EABDE13}">
      <dgm:prSet/>
      <dgm:spPr/>
      <dgm:t>
        <a:bodyPr/>
        <a:lstStyle/>
        <a:p>
          <a:endParaRPr lang="pt-BR"/>
        </a:p>
      </dgm:t>
    </dgm:pt>
    <dgm:pt modelId="{30C10182-E466-487F-930E-978AD4DB5E1B}">
      <dgm:prSet phldrT="[Texto]" custT="1"/>
      <dgm:spPr/>
      <dgm:t>
        <a:bodyPr/>
        <a:lstStyle/>
        <a:p>
          <a:pPr algn="just"/>
          <a:r>
            <a:rPr lang="pt-BR" sz="3600" b="1" dirty="0"/>
            <a:t>Horizontal:</a:t>
          </a:r>
          <a:r>
            <a:rPr lang="pt-BR" sz="4000" b="1" dirty="0"/>
            <a:t> </a:t>
          </a:r>
          <a:r>
            <a:rPr lang="pt-BR" sz="2400" b="0" dirty="0"/>
            <a:t>ocorre entre pessoas que pertencem ao mesmo nível de hierarquia. É um comportamento instigado pelo clima de competição exagerado entre colegas de trabalho. O assediador promove liderança negativa perante os que fazem intimidação ao colega, conduta que se aproxima do </a:t>
          </a:r>
          <a:r>
            <a:rPr lang="pt-BR" sz="2400" b="0" i="1" dirty="0"/>
            <a:t>bullying</a:t>
          </a:r>
          <a:r>
            <a:rPr lang="pt-BR" sz="2400" b="0" i="0" dirty="0"/>
            <a:t>, por ter como algo vítimas vulneráveis.</a:t>
          </a:r>
          <a:endParaRPr lang="pt-BR" sz="6000" b="1" dirty="0"/>
        </a:p>
      </dgm:t>
    </dgm:pt>
    <dgm:pt modelId="{E7DEC5E8-D1AA-4076-B663-6BF75FD3F7AB}" type="parTrans" cxnId="{EE74C74F-7F18-4A1F-8350-7BA2101DBE89}">
      <dgm:prSet/>
      <dgm:spPr/>
      <dgm:t>
        <a:bodyPr/>
        <a:lstStyle/>
        <a:p>
          <a:endParaRPr lang="pt-BR"/>
        </a:p>
      </dgm:t>
    </dgm:pt>
    <dgm:pt modelId="{EB5B15A3-6D8A-4999-BF9D-24B6E5EB255E}" type="sibTrans" cxnId="{EE74C74F-7F18-4A1F-8350-7BA2101DBE89}">
      <dgm:prSet/>
      <dgm:spPr/>
      <dgm:t>
        <a:bodyPr/>
        <a:lstStyle/>
        <a:p>
          <a:endParaRPr lang="pt-BR"/>
        </a:p>
      </dgm:t>
    </dgm:pt>
    <dgm:pt modelId="{075C9AB1-CF6E-4612-98AA-F50B4C869B56}">
      <dgm:prSet phldrT="[Texto]" custT="1"/>
      <dgm:spPr/>
      <dgm:t>
        <a:bodyPr/>
        <a:lstStyle/>
        <a:p>
          <a:pPr algn="just"/>
          <a:r>
            <a:rPr lang="pt-BR" sz="3600" b="1" dirty="0"/>
            <a:t>Misto:</a:t>
          </a:r>
          <a:r>
            <a:rPr lang="pt-BR" sz="3600" b="0" dirty="0"/>
            <a:t> </a:t>
          </a:r>
          <a:r>
            <a:rPr lang="pt-BR" sz="2400" b="0" dirty="0"/>
            <a:t>assédio por superiores hierárquicos e também por colegas de trabalho. Em geral, a iniciativa da agressão começa sempre com um autor, fazendo os outros seguirem o mesmo comportamento.</a:t>
          </a:r>
          <a:r>
            <a:rPr lang="pt-BR" sz="3600" b="1" dirty="0"/>
            <a:t> </a:t>
          </a:r>
          <a:endParaRPr lang="pt-BR" sz="6500" b="1" dirty="0"/>
        </a:p>
      </dgm:t>
    </dgm:pt>
    <dgm:pt modelId="{AF674E42-F96E-4300-A4C4-EDD0C2E6ABA8}" type="parTrans" cxnId="{6528E889-9157-41E7-A56B-4ACEE7CC6F63}">
      <dgm:prSet/>
      <dgm:spPr/>
      <dgm:t>
        <a:bodyPr/>
        <a:lstStyle/>
        <a:p>
          <a:endParaRPr lang="pt-BR"/>
        </a:p>
      </dgm:t>
    </dgm:pt>
    <dgm:pt modelId="{1A15AC98-2053-4ECB-B7F6-04B5B022107B}" type="sibTrans" cxnId="{6528E889-9157-41E7-A56B-4ACEE7CC6F63}">
      <dgm:prSet/>
      <dgm:spPr/>
      <dgm:t>
        <a:bodyPr/>
        <a:lstStyle/>
        <a:p>
          <a:endParaRPr lang="pt-BR"/>
        </a:p>
      </dgm:t>
    </dgm:pt>
    <dgm:pt modelId="{F5F4ABD4-37CD-42CB-8EE3-191603E00F3D}" type="pres">
      <dgm:prSet presAssocID="{AD9DE743-B809-494D-BDBF-B0FF4C7EA4D3}" presName="vert0" presStyleCnt="0">
        <dgm:presLayoutVars>
          <dgm:dir/>
          <dgm:animOne val="branch"/>
          <dgm:animLvl val="lvl"/>
        </dgm:presLayoutVars>
      </dgm:prSet>
      <dgm:spPr/>
    </dgm:pt>
    <dgm:pt modelId="{16F67009-1EF2-4CC9-9A1D-1259B25FD487}" type="pres">
      <dgm:prSet presAssocID="{A7777A18-3B5F-43D9-B75C-D07453B9CD10}" presName="thickLine" presStyleLbl="alignNode1" presStyleIdx="0" presStyleCnt="1"/>
      <dgm:spPr/>
    </dgm:pt>
    <dgm:pt modelId="{200C8E21-7077-4C75-A9BD-66A03EC059A7}" type="pres">
      <dgm:prSet presAssocID="{A7777A18-3B5F-43D9-B75C-D07453B9CD10}" presName="horz1" presStyleCnt="0"/>
      <dgm:spPr/>
    </dgm:pt>
    <dgm:pt modelId="{E0BF1DE0-E1A8-419A-BF2B-F26D63C32778}" type="pres">
      <dgm:prSet presAssocID="{A7777A18-3B5F-43D9-B75C-D07453B9CD10}" presName="tx1" presStyleLbl="revTx" presStyleIdx="0" presStyleCnt="4"/>
      <dgm:spPr/>
    </dgm:pt>
    <dgm:pt modelId="{717BECBF-E8E1-4CE1-B55B-A84B23D8AB26}" type="pres">
      <dgm:prSet presAssocID="{A7777A18-3B5F-43D9-B75C-D07453B9CD10}" presName="vert1" presStyleCnt="0"/>
      <dgm:spPr/>
    </dgm:pt>
    <dgm:pt modelId="{ABAE667D-A6FB-4598-B456-21FA5F603273}" type="pres">
      <dgm:prSet presAssocID="{E2DBD495-B43D-48FC-9043-2CD309E4A633}" presName="vertSpace2a" presStyleCnt="0"/>
      <dgm:spPr/>
    </dgm:pt>
    <dgm:pt modelId="{9AAA5BC9-65A0-4EDC-9131-C41252FD5258}" type="pres">
      <dgm:prSet presAssocID="{E2DBD495-B43D-48FC-9043-2CD309E4A633}" presName="horz2" presStyleCnt="0"/>
      <dgm:spPr/>
    </dgm:pt>
    <dgm:pt modelId="{81C7EAED-569A-4036-AA85-337836A17CE6}" type="pres">
      <dgm:prSet presAssocID="{E2DBD495-B43D-48FC-9043-2CD309E4A633}" presName="horzSpace2" presStyleCnt="0"/>
      <dgm:spPr/>
    </dgm:pt>
    <dgm:pt modelId="{86B275E5-FE18-400E-8B12-F02CB918B5CA}" type="pres">
      <dgm:prSet presAssocID="{E2DBD495-B43D-48FC-9043-2CD309E4A633}" presName="tx2" presStyleLbl="revTx" presStyleIdx="1" presStyleCnt="4" custScaleX="125713" custScaleY="93596" custLinFactNeighborX="388" custLinFactNeighborY="4499"/>
      <dgm:spPr/>
    </dgm:pt>
    <dgm:pt modelId="{4A94B36B-57AB-478D-82A4-694B872A86A1}" type="pres">
      <dgm:prSet presAssocID="{E2DBD495-B43D-48FC-9043-2CD309E4A633}" presName="vert2" presStyleCnt="0"/>
      <dgm:spPr/>
    </dgm:pt>
    <dgm:pt modelId="{6515C3A1-74D9-4083-BDA5-29C4500BD7AB}" type="pres">
      <dgm:prSet presAssocID="{E2DBD495-B43D-48FC-9043-2CD309E4A633}" presName="thinLine2b" presStyleLbl="callout" presStyleIdx="0" presStyleCnt="3"/>
      <dgm:spPr/>
    </dgm:pt>
    <dgm:pt modelId="{A2CA9E70-B06C-49D1-87BA-D8EA20CD7A04}" type="pres">
      <dgm:prSet presAssocID="{E2DBD495-B43D-48FC-9043-2CD309E4A633}" presName="vertSpace2b" presStyleCnt="0"/>
      <dgm:spPr/>
    </dgm:pt>
    <dgm:pt modelId="{192053B3-4FB8-40CC-9E45-F44C511B74D2}" type="pres">
      <dgm:prSet presAssocID="{30C10182-E466-487F-930E-978AD4DB5E1B}" presName="horz2" presStyleCnt="0"/>
      <dgm:spPr/>
    </dgm:pt>
    <dgm:pt modelId="{3C933A2C-626D-4E37-8737-53BB6B0863EE}" type="pres">
      <dgm:prSet presAssocID="{30C10182-E466-487F-930E-978AD4DB5E1B}" presName="horzSpace2" presStyleCnt="0"/>
      <dgm:spPr/>
    </dgm:pt>
    <dgm:pt modelId="{A73CCEC5-C871-4D39-BF53-A357CE9A85ED}" type="pres">
      <dgm:prSet presAssocID="{30C10182-E466-487F-930E-978AD4DB5E1B}" presName="tx2" presStyleLbl="revTx" presStyleIdx="2" presStyleCnt="4" custScaleX="123151" custScaleY="136674" custLinFactNeighborX="-648" custLinFactNeighborY="-4652"/>
      <dgm:spPr/>
    </dgm:pt>
    <dgm:pt modelId="{1F270ADF-1F9F-48EA-9473-1039953DB309}" type="pres">
      <dgm:prSet presAssocID="{30C10182-E466-487F-930E-978AD4DB5E1B}" presName="vert2" presStyleCnt="0"/>
      <dgm:spPr/>
    </dgm:pt>
    <dgm:pt modelId="{60E02E98-78BC-4136-A4BA-A0AF940B9B65}" type="pres">
      <dgm:prSet presAssocID="{30C10182-E466-487F-930E-978AD4DB5E1B}" presName="thinLine2b" presStyleLbl="callout" presStyleIdx="1" presStyleCnt="3"/>
      <dgm:spPr/>
    </dgm:pt>
    <dgm:pt modelId="{4FDF34E6-7663-4F3E-B703-F3015BF1556C}" type="pres">
      <dgm:prSet presAssocID="{30C10182-E466-487F-930E-978AD4DB5E1B}" presName="vertSpace2b" presStyleCnt="0"/>
      <dgm:spPr/>
    </dgm:pt>
    <dgm:pt modelId="{DEBC5B5C-1B4F-4D62-B133-0D553006275A}" type="pres">
      <dgm:prSet presAssocID="{075C9AB1-CF6E-4612-98AA-F50B4C869B56}" presName="horz2" presStyleCnt="0"/>
      <dgm:spPr/>
    </dgm:pt>
    <dgm:pt modelId="{FF875602-52D3-4D37-808C-0FFA94567DA8}" type="pres">
      <dgm:prSet presAssocID="{075C9AB1-CF6E-4612-98AA-F50B4C869B56}" presName="horzSpace2" presStyleCnt="0"/>
      <dgm:spPr/>
    </dgm:pt>
    <dgm:pt modelId="{09459F68-036F-4D5B-9511-43A3A791F43E}" type="pres">
      <dgm:prSet presAssocID="{075C9AB1-CF6E-4612-98AA-F50B4C869B56}" presName="tx2" presStyleLbl="revTx" presStyleIdx="3" presStyleCnt="4" custScaleX="121250" custScaleY="99927" custLinFactNeighborX="-945" custLinFactNeighborY="-12589"/>
      <dgm:spPr/>
    </dgm:pt>
    <dgm:pt modelId="{3756A41E-C490-44A7-810A-C7BD8744ADF5}" type="pres">
      <dgm:prSet presAssocID="{075C9AB1-CF6E-4612-98AA-F50B4C869B56}" presName="vert2" presStyleCnt="0"/>
      <dgm:spPr/>
    </dgm:pt>
    <dgm:pt modelId="{EDEDCEAF-78D1-4A35-8DD0-9E2ECB27F0C5}" type="pres">
      <dgm:prSet presAssocID="{075C9AB1-CF6E-4612-98AA-F50B4C869B56}" presName="thinLine2b" presStyleLbl="callout" presStyleIdx="2" presStyleCnt="3"/>
      <dgm:spPr/>
    </dgm:pt>
    <dgm:pt modelId="{3D8C99CC-4142-42A4-86A2-CFD8D5259538}" type="pres">
      <dgm:prSet presAssocID="{075C9AB1-CF6E-4612-98AA-F50B4C869B56}" presName="vertSpace2b" presStyleCnt="0"/>
      <dgm:spPr/>
    </dgm:pt>
  </dgm:ptLst>
  <dgm:cxnLst>
    <dgm:cxn modelId="{EFE4BE37-1802-4E81-AEF1-86046F1626CB}" srcId="{AD9DE743-B809-494D-BDBF-B0FF4C7EA4D3}" destId="{A7777A18-3B5F-43D9-B75C-D07453B9CD10}" srcOrd="0" destOrd="0" parTransId="{990F9ECD-8689-4326-941A-1DD09EE9736A}" sibTransId="{2BB49267-BCCF-450A-A193-C787C7C5923A}"/>
    <dgm:cxn modelId="{43FF0769-6C2A-4179-BE82-CEEBB22FE870}" type="presOf" srcId="{AD9DE743-B809-494D-BDBF-B0FF4C7EA4D3}" destId="{F5F4ABD4-37CD-42CB-8EE3-191603E00F3D}" srcOrd="0" destOrd="0" presId="urn:microsoft.com/office/officeart/2008/layout/LinedList"/>
    <dgm:cxn modelId="{EE74C74F-7F18-4A1F-8350-7BA2101DBE89}" srcId="{A7777A18-3B5F-43D9-B75C-D07453B9CD10}" destId="{30C10182-E466-487F-930E-978AD4DB5E1B}" srcOrd="1" destOrd="0" parTransId="{E7DEC5E8-D1AA-4076-B663-6BF75FD3F7AB}" sibTransId="{EB5B15A3-6D8A-4999-BF9D-24B6E5EB255E}"/>
    <dgm:cxn modelId="{76AE0778-8C65-4D87-95C9-C916F14DCB2A}" type="presOf" srcId="{30C10182-E466-487F-930E-978AD4DB5E1B}" destId="{A73CCEC5-C871-4D39-BF53-A357CE9A85ED}" srcOrd="0" destOrd="0" presId="urn:microsoft.com/office/officeart/2008/layout/LinedList"/>
    <dgm:cxn modelId="{6528E889-9157-41E7-A56B-4ACEE7CC6F63}" srcId="{A7777A18-3B5F-43D9-B75C-D07453B9CD10}" destId="{075C9AB1-CF6E-4612-98AA-F50B4C869B56}" srcOrd="2" destOrd="0" parTransId="{AF674E42-F96E-4300-A4C4-EDD0C2E6ABA8}" sibTransId="{1A15AC98-2053-4ECB-B7F6-04B5B022107B}"/>
    <dgm:cxn modelId="{50A82B94-9CE3-43E7-A186-95688C512FED}" type="presOf" srcId="{075C9AB1-CF6E-4612-98AA-F50B4C869B56}" destId="{09459F68-036F-4D5B-9511-43A3A791F43E}" srcOrd="0" destOrd="0" presId="urn:microsoft.com/office/officeart/2008/layout/LinedList"/>
    <dgm:cxn modelId="{F289CFD3-1C82-4618-9E81-DCBE1EABDE13}" srcId="{A7777A18-3B5F-43D9-B75C-D07453B9CD10}" destId="{E2DBD495-B43D-48FC-9043-2CD309E4A633}" srcOrd="0" destOrd="0" parTransId="{392946E5-AE4D-4C26-9F9C-862C0BA6CCCB}" sibTransId="{4DC8D60F-4735-4E78-83F8-D466034A6E9C}"/>
    <dgm:cxn modelId="{98F029DB-8692-4AF1-9838-016EC2DD239B}" type="presOf" srcId="{A7777A18-3B5F-43D9-B75C-D07453B9CD10}" destId="{E0BF1DE0-E1A8-419A-BF2B-F26D63C32778}" srcOrd="0" destOrd="0" presId="urn:microsoft.com/office/officeart/2008/layout/LinedList"/>
    <dgm:cxn modelId="{DB5D51F9-2317-4E17-B8EF-00E947290BEA}" type="presOf" srcId="{E2DBD495-B43D-48FC-9043-2CD309E4A633}" destId="{86B275E5-FE18-400E-8B12-F02CB918B5CA}" srcOrd="0" destOrd="0" presId="urn:microsoft.com/office/officeart/2008/layout/LinedList"/>
    <dgm:cxn modelId="{6DBAEAFF-878F-481D-A96C-C99C36340BDF}" type="presParOf" srcId="{F5F4ABD4-37CD-42CB-8EE3-191603E00F3D}" destId="{16F67009-1EF2-4CC9-9A1D-1259B25FD487}" srcOrd="0" destOrd="0" presId="urn:microsoft.com/office/officeart/2008/layout/LinedList"/>
    <dgm:cxn modelId="{15140721-7B90-45BA-8940-ECD355A32949}" type="presParOf" srcId="{F5F4ABD4-37CD-42CB-8EE3-191603E00F3D}" destId="{200C8E21-7077-4C75-A9BD-66A03EC059A7}" srcOrd="1" destOrd="0" presId="urn:microsoft.com/office/officeart/2008/layout/LinedList"/>
    <dgm:cxn modelId="{429EDF50-5427-4B46-B8C0-8B0B87FA2490}" type="presParOf" srcId="{200C8E21-7077-4C75-A9BD-66A03EC059A7}" destId="{E0BF1DE0-E1A8-419A-BF2B-F26D63C32778}" srcOrd="0" destOrd="0" presId="urn:microsoft.com/office/officeart/2008/layout/LinedList"/>
    <dgm:cxn modelId="{F6B7C90C-305B-4234-A290-A50B9C09B445}" type="presParOf" srcId="{200C8E21-7077-4C75-A9BD-66A03EC059A7}" destId="{717BECBF-E8E1-4CE1-B55B-A84B23D8AB26}" srcOrd="1" destOrd="0" presId="urn:microsoft.com/office/officeart/2008/layout/LinedList"/>
    <dgm:cxn modelId="{856D73F1-B0F2-4E2A-BF98-4890F55E28E8}" type="presParOf" srcId="{717BECBF-E8E1-4CE1-B55B-A84B23D8AB26}" destId="{ABAE667D-A6FB-4598-B456-21FA5F603273}" srcOrd="0" destOrd="0" presId="urn:microsoft.com/office/officeart/2008/layout/LinedList"/>
    <dgm:cxn modelId="{1E0CEFD7-0FF0-4BEF-91D1-646F35830010}" type="presParOf" srcId="{717BECBF-E8E1-4CE1-B55B-A84B23D8AB26}" destId="{9AAA5BC9-65A0-4EDC-9131-C41252FD5258}" srcOrd="1" destOrd="0" presId="urn:microsoft.com/office/officeart/2008/layout/LinedList"/>
    <dgm:cxn modelId="{AED932AE-0395-4437-ACEC-725C9C212ECC}" type="presParOf" srcId="{9AAA5BC9-65A0-4EDC-9131-C41252FD5258}" destId="{81C7EAED-569A-4036-AA85-337836A17CE6}" srcOrd="0" destOrd="0" presId="urn:microsoft.com/office/officeart/2008/layout/LinedList"/>
    <dgm:cxn modelId="{04B2D62E-7012-4C5F-9992-285F89225177}" type="presParOf" srcId="{9AAA5BC9-65A0-4EDC-9131-C41252FD5258}" destId="{86B275E5-FE18-400E-8B12-F02CB918B5CA}" srcOrd="1" destOrd="0" presId="urn:microsoft.com/office/officeart/2008/layout/LinedList"/>
    <dgm:cxn modelId="{4AE4508D-9706-4C15-8664-3F9A878A2BAD}" type="presParOf" srcId="{9AAA5BC9-65A0-4EDC-9131-C41252FD5258}" destId="{4A94B36B-57AB-478D-82A4-694B872A86A1}" srcOrd="2" destOrd="0" presId="urn:microsoft.com/office/officeart/2008/layout/LinedList"/>
    <dgm:cxn modelId="{19B89211-B211-4187-A961-167C6EFD0CB4}" type="presParOf" srcId="{717BECBF-E8E1-4CE1-B55B-A84B23D8AB26}" destId="{6515C3A1-74D9-4083-BDA5-29C4500BD7AB}" srcOrd="2" destOrd="0" presId="urn:microsoft.com/office/officeart/2008/layout/LinedList"/>
    <dgm:cxn modelId="{E02F2C42-FD1E-44CE-995B-F9B9E3BE886A}" type="presParOf" srcId="{717BECBF-E8E1-4CE1-B55B-A84B23D8AB26}" destId="{A2CA9E70-B06C-49D1-87BA-D8EA20CD7A04}" srcOrd="3" destOrd="0" presId="urn:microsoft.com/office/officeart/2008/layout/LinedList"/>
    <dgm:cxn modelId="{5EDAB965-E654-4918-A4ED-796D8E0BFF28}" type="presParOf" srcId="{717BECBF-E8E1-4CE1-B55B-A84B23D8AB26}" destId="{192053B3-4FB8-40CC-9E45-F44C511B74D2}" srcOrd="4" destOrd="0" presId="urn:microsoft.com/office/officeart/2008/layout/LinedList"/>
    <dgm:cxn modelId="{2C513E89-960A-4848-9A73-D21A5740E870}" type="presParOf" srcId="{192053B3-4FB8-40CC-9E45-F44C511B74D2}" destId="{3C933A2C-626D-4E37-8737-53BB6B0863EE}" srcOrd="0" destOrd="0" presId="urn:microsoft.com/office/officeart/2008/layout/LinedList"/>
    <dgm:cxn modelId="{1F69A0F6-760C-4D45-A84D-D8C0A2423A8D}" type="presParOf" srcId="{192053B3-4FB8-40CC-9E45-F44C511B74D2}" destId="{A73CCEC5-C871-4D39-BF53-A357CE9A85ED}" srcOrd="1" destOrd="0" presId="urn:microsoft.com/office/officeart/2008/layout/LinedList"/>
    <dgm:cxn modelId="{5E2A0EE7-E535-4F67-AA5A-5CE1708106E3}" type="presParOf" srcId="{192053B3-4FB8-40CC-9E45-F44C511B74D2}" destId="{1F270ADF-1F9F-48EA-9473-1039953DB309}" srcOrd="2" destOrd="0" presId="urn:microsoft.com/office/officeart/2008/layout/LinedList"/>
    <dgm:cxn modelId="{D112818B-2557-42E6-8DD8-F0CD0E23740C}" type="presParOf" srcId="{717BECBF-E8E1-4CE1-B55B-A84B23D8AB26}" destId="{60E02E98-78BC-4136-A4BA-A0AF940B9B65}" srcOrd="5" destOrd="0" presId="urn:microsoft.com/office/officeart/2008/layout/LinedList"/>
    <dgm:cxn modelId="{360D8888-6CB3-4FB7-9CD4-FF01D33D21BD}" type="presParOf" srcId="{717BECBF-E8E1-4CE1-B55B-A84B23D8AB26}" destId="{4FDF34E6-7663-4F3E-B703-F3015BF1556C}" srcOrd="6" destOrd="0" presId="urn:microsoft.com/office/officeart/2008/layout/LinedList"/>
    <dgm:cxn modelId="{B050118F-E91C-4259-A93D-4706C65BF0FB}" type="presParOf" srcId="{717BECBF-E8E1-4CE1-B55B-A84B23D8AB26}" destId="{DEBC5B5C-1B4F-4D62-B133-0D553006275A}" srcOrd="7" destOrd="0" presId="urn:microsoft.com/office/officeart/2008/layout/LinedList"/>
    <dgm:cxn modelId="{5CE54320-6951-451B-BA0F-A2F9BEB84474}" type="presParOf" srcId="{DEBC5B5C-1B4F-4D62-B133-0D553006275A}" destId="{FF875602-52D3-4D37-808C-0FFA94567DA8}" srcOrd="0" destOrd="0" presId="urn:microsoft.com/office/officeart/2008/layout/LinedList"/>
    <dgm:cxn modelId="{C0D06A9B-64D3-4694-8F82-7CC9E3DD389C}" type="presParOf" srcId="{DEBC5B5C-1B4F-4D62-B133-0D553006275A}" destId="{09459F68-036F-4D5B-9511-43A3A791F43E}" srcOrd="1" destOrd="0" presId="urn:microsoft.com/office/officeart/2008/layout/LinedList"/>
    <dgm:cxn modelId="{698ADBF5-662C-4F67-88D0-5763B1C7B0C0}" type="presParOf" srcId="{DEBC5B5C-1B4F-4D62-B133-0D553006275A}" destId="{3756A41E-C490-44A7-810A-C7BD8744ADF5}" srcOrd="2" destOrd="0" presId="urn:microsoft.com/office/officeart/2008/layout/LinedList"/>
    <dgm:cxn modelId="{7D2791A3-F46D-4E0C-8C5C-C3CE82211C84}" type="presParOf" srcId="{717BECBF-E8E1-4CE1-B55B-A84B23D8AB26}" destId="{EDEDCEAF-78D1-4A35-8DD0-9E2ECB27F0C5}" srcOrd="8" destOrd="0" presId="urn:microsoft.com/office/officeart/2008/layout/LinedList"/>
    <dgm:cxn modelId="{FCAFFBC5-D56B-4389-96BC-8A3BE39431B9}" type="presParOf" srcId="{717BECBF-E8E1-4CE1-B55B-A84B23D8AB26}" destId="{3D8C99CC-4142-42A4-86A2-CFD8D525953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6687F-05F9-48EE-92AD-78EDD10A6A2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1CC73A-5441-49D7-95DE-457A87A07515}">
      <dgm:prSet phldrT="[Texto]" custT="1"/>
      <dgm:spPr/>
      <dgm:t>
        <a:bodyPr/>
        <a:lstStyle/>
        <a:p>
          <a:r>
            <a:rPr lang="pt-BR" sz="2800" b="1" dirty="0">
              <a:solidFill>
                <a:schemeClr val="accent1">
                  <a:lumMod val="50000"/>
                </a:schemeClr>
              </a:solidFill>
            </a:rPr>
            <a:t>Danos morais</a:t>
          </a:r>
        </a:p>
      </dgm:t>
    </dgm:pt>
    <dgm:pt modelId="{C424E02E-A5A0-4F2F-BE7E-83EFCD672B01}" type="parTrans" cxnId="{3E766E1F-FF00-46C9-B7BB-72B3BB268E2C}">
      <dgm:prSet/>
      <dgm:spPr/>
      <dgm:t>
        <a:bodyPr/>
        <a:lstStyle/>
        <a:p>
          <a:endParaRPr lang="pt-BR"/>
        </a:p>
      </dgm:t>
    </dgm:pt>
    <dgm:pt modelId="{1A17A785-32C1-44A3-BC35-1302956D10F9}" type="sibTrans" cxnId="{3E766E1F-FF00-46C9-B7BB-72B3BB268E2C}">
      <dgm:prSet/>
      <dgm:spPr/>
      <dgm:t>
        <a:bodyPr/>
        <a:lstStyle/>
        <a:p>
          <a:endParaRPr lang="pt-BR"/>
        </a:p>
      </dgm:t>
    </dgm:pt>
    <dgm:pt modelId="{33FA9722-BEA5-410A-AB56-832758B9E271}">
      <dgm:prSet phldrT="[Texto]" custT="1"/>
      <dgm:spPr/>
      <dgm:t>
        <a:bodyPr/>
        <a:lstStyle/>
        <a:p>
          <a:r>
            <a:rPr lang="pt-BR" sz="2400" dirty="0"/>
            <a:t>Depressão</a:t>
          </a:r>
        </a:p>
      </dgm:t>
    </dgm:pt>
    <dgm:pt modelId="{F9CA1D54-3151-4896-8AB4-9126809B6651}" type="parTrans" cxnId="{74B3CA80-D57E-4DAD-A557-7185CEC0F2BD}">
      <dgm:prSet/>
      <dgm:spPr/>
      <dgm:t>
        <a:bodyPr/>
        <a:lstStyle/>
        <a:p>
          <a:endParaRPr lang="pt-BR"/>
        </a:p>
      </dgm:t>
    </dgm:pt>
    <dgm:pt modelId="{37841F8C-343D-4C61-8167-CB398B28F8CD}" type="sibTrans" cxnId="{74B3CA80-D57E-4DAD-A557-7185CEC0F2BD}">
      <dgm:prSet/>
      <dgm:spPr/>
      <dgm:t>
        <a:bodyPr/>
        <a:lstStyle/>
        <a:p>
          <a:endParaRPr lang="pt-BR"/>
        </a:p>
      </dgm:t>
    </dgm:pt>
    <dgm:pt modelId="{B5D22538-018F-4BAF-8098-E1B51ABE5D43}">
      <dgm:prSet phldrT="[Texto]" custT="1"/>
      <dgm:spPr/>
      <dgm:t>
        <a:bodyPr/>
        <a:lstStyle/>
        <a:p>
          <a:r>
            <a:rPr lang="pt-BR" sz="2800" b="1" dirty="0">
              <a:solidFill>
                <a:schemeClr val="accent1">
                  <a:lumMod val="50000"/>
                </a:schemeClr>
              </a:solidFill>
            </a:rPr>
            <a:t>Danos materiais</a:t>
          </a:r>
        </a:p>
      </dgm:t>
    </dgm:pt>
    <dgm:pt modelId="{8BF63F01-1A89-4EEE-BEC7-3C57E73327C5}" type="parTrans" cxnId="{E9165803-2D08-4B66-8625-76734A96268B}">
      <dgm:prSet/>
      <dgm:spPr/>
      <dgm:t>
        <a:bodyPr/>
        <a:lstStyle/>
        <a:p>
          <a:endParaRPr lang="pt-BR"/>
        </a:p>
      </dgm:t>
    </dgm:pt>
    <dgm:pt modelId="{30D3A2BA-1E70-4306-A2D5-943259EC43B6}" type="sibTrans" cxnId="{E9165803-2D08-4B66-8625-76734A96268B}">
      <dgm:prSet/>
      <dgm:spPr/>
      <dgm:t>
        <a:bodyPr/>
        <a:lstStyle/>
        <a:p>
          <a:endParaRPr lang="pt-BR"/>
        </a:p>
      </dgm:t>
    </dgm:pt>
    <dgm:pt modelId="{27AB697E-79A0-4395-BE08-EE258A00C648}">
      <dgm:prSet phldrT="[Texto]" custT="1"/>
      <dgm:spPr/>
      <dgm:t>
        <a:bodyPr/>
        <a:lstStyle/>
        <a:p>
          <a:r>
            <a:rPr lang="pt-BR" sz="2400" dirty="0"/>
            <a:t>Custos com tratamentos médicos</a:t>
          </a:r>
        </a:p>
      </dgm:t>
    </dgm:pt>
    <dgm:pt modelId="{85D738F6-1566-4361-B0B6-E23DDDF9610B}" type="parTrans" cxnId="{865DAF40-061B-4DF9-A60C-934A710D9B2C}">
      <dgm:prSet/>
      <dgm:spPr/>
      <dgm:t>
        <a:bodyPr/>
        <a:lstStyle/>
        <a:p>
          <a:endParaRPr lang="pt-BR"/>
        </a:p>
      </dgm:t>
    </dgm:pt>
    <dgm:pt modelId="{A4215E7E-F78B-4DCF-84D4-466185D148AA}" type="sibTrans" cxnId="{865DAF40-061B-4DF9-A60C-934A710D9B2C}">
      <dgm:prSet/>
      <dgm:spPr/>
      <dgm:t>
        <a:bodyPr/>
        <a:lstStyle/>
        <a:p>
          <a:endParaRPr lang="pt-BR"/>
        </a:p>
      </dgm:t>
    </dgm:pt>
    <dgm:pt modelId="{1C5B6357-DF3D-43F1-A843-7970B9253AEC}">
      <dgm:prSet phldrT="[Texto]" custT="1"/>
      <dgm:spPr/>
      <dgm:t>
        <a:bodyPr/>
        <a:lstStyle/>
        <a:p>
          <a:r>
            <a:rPr lang="pt-BR" sz="2400" dirty="0"/>
            <a:t>Custas com processos administrativos</a:t>
          </a:r>
        </a:p>
      </dgm:t>
    </dgm:pt>
    <dgm:pt modelId="{323C4134-6FD7-4309-B26C-39C404999FCB}" type="parTrans" cxnId="{C7E45C6B-4033-4E6A-B307-35D6D4043A7F}">
      <dgm:prSet/>
      <dgm:spPr/>
      <dgm:t>
        <a:bodyPr/>
        <a:lstStyle/>
        <a:p>
          <a:endParaRPr lang="pt-BR"/>
        </a:p>
      </dgm:t>
    </dgm:pt>
    <dgm:pt modelId="{A0B7E5F7-3D2F-48BD-A362-125CB5FA42F1}" type="sibTrans" cxnId="{C7E45C6B-4033-4E6A-B307-35D6D4043A7F}">
      <dgm:prSet/>
      <dgm:spPr/>
      <dgm:t>
        <a:bodyPr/>
        <a:lstStyle/>
        <a:p>
          <a:endParaRPr lang="pt-BR"/>
        </a:p>
      </dgm:t>
    </dgm:pt>
    <dgm:pt modelId="{3EC7617B-DC4B-4BA9-BD37-097151891CD1}">
      <dgm:prSet phldrT="[Texto]" custT="1"/>
      <dgm:spPr/>
      <dgm:t>
        <a:bodyPr/>
        <a:lstStyle/>
        <a:p>
          <a:r>
            <a:rPr lang="pt-BR" sz="2400" dirty="0"/>
            <a:t>Síndrome do pânico</a:t>
          </a:r>
        </a:p>
      </dgm:t>
    </dgm:pt>
    <dgm:pt modelId="{4CB7D703-E463-4169-9FE3-BD51B73D9DD5}" type="parTrans" cxnId="{2982906A-7967-428B-9D23-746B79114E63}">
      <dgm:prSet/>
      <dgm:spPr/>
      <dgm:t>
        <a:bodyPr/>
        <a:lstStyle/>
        <a:p>
          <a:endParaRPr lang="pt-BR"/>
        </a:p>
      </dgm:t>
    </dgm:pt>
    <dgm:pt modelId="{3CCD8099-ADF4-4590-8D85-3ECA811C5626}" type="sibTrans" cxnId="{2982906A-7967-428B-9D23-746B79114E63}">
      <dgm:prSet/>
      <dgm:spPr/>
      <dgm:t>
        <a:bodyPr/>
        <a:lstStyle/>
        <a:p>
          <a:endParaRPr lang="pt-BR"/>
        </a:p>
      </dgm:t>
    </dgm:pt>
    <dgm:pt modelId="{E311AC09-BC0D-4DAD-9F24-26E6C7839CB6}">
      <dgm:prSet phldrT="[Texto]" custT="1"/>
      <dgm:spPr/>
      <dgm:t>
        <a:bodyPr/>
        <a:lstStyle/>
        <a:p>
          <a:r>
            <a:rPr lang="pt-BR" sz="2400" dirty="0"/>
            <a:t>Esgotamento físico e emocional</a:t>
          </a:r>
        </a:p>
      </dgm:t>
    </dgm:pt>
    <dgm:pt modelId="{26A7E9E4-E63A-41C2-90A2-0209610070BF}" type="parTrans" cxnId="{4941811A-E901-4A39-836F-5D54A367387A}">
      <dgm:prSet/>
      <dgm:spPr/>
      <dgm:t>
        <a:bodyPr/>
        <a:lstStyle/>
        <a:p>
          <a:endParaRPr lang="pt-BR"/>
        </a:p>
      </dgm:t>
    </dgm:pt>
    <dgm:pt modelId="{6413BB93-7AD2-4330-BC34-99E314A5D377}" type="sibTrans" cxnId="{4941811A-E901-4A39-836F-5D54A367387A}">
      <dgm:prSet/>
      <dgm:spPr/>
      <dgm:t>
        <a:bodyPr/>
        <a:lstStyle/>
        <a:p>
          <a:endParaRPr lang="pt-BR"/>
        </a:p>
      </dgm:t>
    </dgm:pt>
    <dgm:pt modelId="{9894303D-666C-4D51-9CCC-55F2995B18B8}" type="pres">
      <dgm:prSet presAssocID="{1356687F-05F9-48EE-92AD-78EDD10A6A27}" presName="linear" presStyleCnt="0">
        <dgm:presLayoutVars>
          <dgm:animLvl val="lvl"/>
          <dgm:resizeHandles val="exact"/>
        </dgm:presLayoutVars>
      </dgm:prSet>
      <dgm:spPr/>
    </dgm:pt>
    <dgm:pt modelId="{BCCC8AA5-57A3-4A1A-A73A-4726A28C0075}" type="pres">
      <dgm:prSet presAssocID="{3A1CC73A-5441-49D7-95DE-457A87A07515}" presName="parentText" presStyleLbl="node1" presStyleIdx="0" presStyleCnt="2" custScaleY="60536">
        <dgm:presLayoutVars>
          <dgm:chMax val="0"/>
          <dgm:bulletEnabled val="1"/>
        </dgm:presLayoutVars>
      </dgm:prSet>
      <dgm:spPr/>
    </dgm:pt>
    <dgm:pt modelId="{9BCB89CA-0C2B-42EC-859E-483D63C7DF23}" type="pres">
      <dgm:prSet presAssocID="{3A1CC73A-5441-49D7-95DE-457A87A07515}" presName="childText" presStyleLbl="revTx" presStyleIdx="0" presStyleCnt="2">
        <dgm:presLayoutVars>
          <dgm:bulletEnabled val="1"/>
        </dgm:presLayoutVars>
      </dgm:prSet>
      <dgm:spPr/>
    </dgm:pt>
    <dgm:pt modelId="{F938C3EF-D779-431B-AD43-DDF2C92678DA}" type="pres">
      <dgm:prSet presAssocID="{B5D22538-018F-4BAF-8098-E1B51ABE5D43}" presName="parentText" presStyleLbl="node1" presStyleIdx="1" presStyleCnt="2" custScaleY="53931">
        <dgm:presLayoutVars>
          <dgm:chMax val="0"/>
          <dgm:bulletEnabled val="1"/>
        </dgm:presLayoutVars>
      </dgm:prSet>
      <dgm:spPr/>
    </dgm:pt>
    <dgm:pt modelId="{E02574F2-00E8-43E3-92E1-1CD7DCEE9F18}" type="pres">
      <dgm:prSet presAssocID="{B5D22538-018F-4BAF-8098-E1B51ABE5D4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9165803-2D08-4B66-8625-76734A96268B}" srcId="{1356687F-05F9-48EE-92AD-78EDD10A6A27}" destId="{B5D22538-018F-4BAF-8098-E1B51ABE5D43}" srcOrd="1" destOrd="0" parTransId="{8BF63F01-1A89-4EEE-BEC7-3C57E73327C5}" sibTransId="{30D3A2BA-1E70-4306-A2D5-943259EC43B6}"/>
    <dgm:cxn modelId="{1B323B08-A467-4A83-AC96-5A131434DC7F}" type="presOf" srcId="{33FA9722-BEA5-410A-AB56-832758B9E271}" destId="{9BCB89CA-0C2B-42EC-859E-483D63C7DF23}" srcOrd="0" destOrd="0" presId="urn:microsoft.com/office/officeart/2005/8/layout/vList2"/>
    <dgm:cxn modelId="{4941811A-E901-4A39-836F-5D54A367387A}" srcId="{3A1CC73A-5441-49D7-95DE-457A87A07515}" destId="{E311AC09-BC0D-4DAD-9F24-26E6C7839CB6}" srcOrd="2" destOrd="0" parTransId="{26A7E9E4-E63A-41C2-90A2-0209610070BF}" sibTransId="{6413BB93-7AD2-4330-BC34-99E314A5D377}"/>
    <dgm:cxn modelId="{3E766E1F-FF00-46C9-B7BB-72B3BB268E2C}" srcId="{1356687F-05F9-48EE-92AD-78EDD10A6A27}" destId="{3A1CC73A-5441-49D7-95DE-457A87A07515}" srcOrd="0" destOrd="0" parTransId="{C424E02E-A5A0-4F2F-BE7E-83EFCD672B01}" sibTransId="{1A17A785-32C1-44A3-BC35-1302956D10F9}"/>
    <dgm:cxn modelId="{865DAF40-061B-4DF9-A60C-934A710D9B2C}" srcId="{B5D22538-018F-4BAF-8098-E1B51ABE5D43}" destId="{27AB697E-79A0-4395-BE08-EE258A00C648}" srcOrd="0" destOrd="0" parTransId="{85D738F6-1566-4361-B0B6-E23DDDF9610B}" sibTransId="{A4215E7E-F78B-4DCF-84D4-466185D148AA}"/>
    <dgm:cxn modelId="{2982906A-7967-428B-9D23-746B79114E63}" srcId="{3A1CC73A-5441-49D7-95DE-457A87A07515}" destId="{3EC7617B-DC4B-4BA9-BD37-097151891CD1}" srcOrd="1" destOrd="0" parTransId="{4CB7D703-E463-4169-9FE3-BD51B73D9DD5}" sibTransId="{3CCD8099-ADF4-4590-8D85-3ECA811C5626}"/>
    <dgm:cxn modelId="{C7E45C6B-4033-4E6A-B307-35D6D4043A7F}" srcId="{B5D22538-018F-4BAF-8098-E1B51ABE5D43}" destId="{1C5B6357-DF3D-43F1-A843-7970B9253AEC}" srcOrd="1" destOrd="0" parTransId="{323C4134-6FD7-4309-B26C-39C404999FCB}" sibTransId="{A0B7E5F7-3D2F-48BD-A362-125CB5FA42F1}"/>
    <dgm:cxn modelId="{2E6F0650-90BF-4DBB-86A8-AC2CA047A686}" type="presOf" srcId="{27AB697E-79A0-4395-BE08-EE258A00C648}" destId="{E02574F2-00E8-43E3-92E1-1CD7DCEE9F18}" srcOrd="0" destOrd="0" presId="urn:microsoft.com/office/officeart/2005/8/layout/vList2"/>
    <dgm:cxn modelId="{74B3CA80-D57E-4DAD-A557-7185CEC0F2BD}" srcId="{3A1CC73A-5441-49D7-95DE-457A87A07515}" destId="{33FA9722-BEA5-410A-AB56-832758B9E271}" srcOrd="0" destOrd="0" parTransId="{F9CA1D54-3151-4896-8AB4-9126809B6651}" sibTransId="{37841F8C-343D-4C61-8167-CB398B28F8CD}"/>
    <dgm:cxn modelId="{AB571DE2-3A27-432B-8004-96EAEA6230F1}" type="presOf" srcId="{E311AC09-BC0D-4DAD-9F24-26E6C7839CB6}" destId="{9BCB89CA-0C2B-42EC-859E-483D63C7DF23}" srcOrd="0" destOrd="2" presId="urn:microsoft.com/office/officeart/2005/8/layout/vList2"/>
    <dgm:cxn modelId="{1CB98EE9-39B7-4122-8A98-621EB8B6E676}" type="presOf" srcId="{B5D22538-018F-4BAF-8098-E1B51ABE5D43}" destId="{F938C3EF-D779-431B-AD43-DDF2C92678DA}" srcOrd="0" destOrd="0" presId="urn:microsoft.com/office/officeart/2005/8/layout/vList2"/>
    <dgm:cxn modelId="{9D19A6F1-8ED9-4B25-923B-2615E732A098}" type="presOf" srcId="{1C5B6357-DF3D-43F1-A843-7970B9253AEC}" destId="{E02574F2-00E8-43E3-92E1-1CD7DCEE9F18}" srcOrd="0" destOrd="1" presId="urn:microsoft.com/office/officeart/2005/8/layout/vList2"/>
    <dgm:cxn modelId="{6A140DF8-A4A1-44C5-8830-5BAF7CAEE04B}" type="presOf" srcId="{1356687F-05F9-48EE-92AD-78EDD10A6A27}" destId="{9894303D-666C-4D51-9CCC-55F2995B18B8}" srcOrd="0" destOrd="0" presId="urn:microsoft.com/office/officeart/2005/8/layout/vList2"/>
    <dgm:cxn modelId="{0A5BE4FA-A4E4-4111-9DF6-B1E07031F847}" type="presOf" srcId="{3EC7617B-DC4B-4BA9-BD37-097151891CD1}" destId="{9BCB89CA-0C2B-42EC-859E-483D63C7DF23}" srcOrd="0" destOrd="1" presId="urn:microsoft.com/office/officeart/2005/8/layout/vList2"/>
    <dgm:cxn modelId="{EEC0D9FD-0363-4247-9046-579252D79682}" type="presOf" srcId="{3A1CC73A-5441-49D7-95DE-457A87A07515}" destId="{BCCC8AA5-57A3-4A1A-A73A-4726A28C0075}" srcOrd="0" destOrd="0" presId="urn:microsoft.com/office/officeart/2005/8/layout/vList2"/>
    <dgm:cxn modelId="{B245A2B3-3916-443C-879D-50283AF18EB0}" type="presParOf" srcId="{9894303D-666C-4D51-9CCC-55F2995B18B8}" destId="{BCCC8AA5-57A3-4A1A-A73A-4726A28C0075}" srcOrd="0" destOrd="0" presId="urn:microsoft.com/office/officeart/2005/8/layout/vList2"/>
    <dgm:cxn modelId="{68AA799F-E6E2-4AE4-86F4-D8E340AB9896}" type="presParOf" srcId="{9894303D-666C-4D51-9CCC-55F2995B18B8}" destId="{9BCB89CA-0C2B-42EC-859E-483D63C7DF23}" srcOrd="1" destOrd="0" presId="urn:microsoft.com/office/officeart/2005/8/layout/vList2"/>
    <dgm:cxn modelId="{8B113BA0-7288-4E2F-B35C-8E57620461E6}" type="presParOf" srcId="{9894303D-666C-4D51-9CCC-55F2995B18B8}" destId="{F938C3EF-D779-431B-AD43-DDF2C92678DA}" srcOrd="2" destOrd="0" presId="urn:microsoft.com/office/officeart/2005/8/layout/vList2"/>
    <dgm:cxn modelId="{4ADE92A6-E530-4A3D-BF77-3F26D17FB626}" type="presParOf" srcId="{9894303D-666C-4D51-9CCC-55F2995B18B8}" destId="{E02574F2-00E8-43E3-92E1-1CD7DCEE9F1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67009-1EF2-4CC9-9A1D-1259B25FD487}">
      <dsp:nvSpPr>
        <dsp:cNvPr id="0" name=""/>
        <dsp:cNvSpPr/>
      </dsp:nvSpPr>
      <dsp:spPr>
        <a:xfrm>
          <a:off x="0" y="0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F1DE0-E1A8-419A-BF2B-F26D63C32778}">
      <dsp:nvSpPr>
        <dsp:cNvPr id="0" name=""/>
        <dsp:cNvSpPr/>
      </dsp:nvSpPr>
      <dsp:spPr>
        <a:xfrm>
          <a:off x="0" y="0"/>
          <a:ext cx="1825942" cy="56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accent2">
                  <a:lumMod val="50000"/>
                </a:schemeClr>
              </a:solidFill>
            </a:rPr>
            <a:t>Espécies</a:t>
          </a:r>
        </a:p>
      </dsp:txBody>
      <dsp:txXfrm>
        <a:off x="0" y="0"/>
        <a:ext cx="1825942" cy="5663203"/>
      </dsp:txXfrm>
    </dsp:sp>
    <dsp:sp modelId="{86B275E5-FE18-400E-8B12-F02CB918B5CA}">
      <dsp:nvSpPr>
        <dsp:cNvPr id="0" name=""/>
        <dsp:cNvSpPr/>
      </dsp:nvSpPr>
      <dsp:spPr>
        <a:xfrm>
          <a:off x="1963170" y="153399"/>
          <a:ext cx="9009629" cy="151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Vertical:</a:t>
          </a:r>
          <a:r>
            <a:rPr lang="pt-BR" sz="4000" b="0" kern="1200" dirty="0"/>
            <a:t> </a:t>
          </a:r>
          <a:r>
            <a:rPr lang="pt-BR" sz="2400" b="0" kern="1200" dirty="0"/>
            <a:t>ocorre entre pessoas de nível hierárquico diferentes, chefes e subordinados. Pode ser em nível ascendente ou descendente.</a:t>
          </a:r>
          <a:endParaRPr lang="pt-BR" sz="5400" b="1" kern="1200" dirty="0"/>
        </a:p>
      </dsp:txBody>
      <dsp:txXfrm>
        <a:off x="1963170" y="153399"/>
        <a:ext cx="9009629" cy="1511479"/>
      </dsp:txXfrm>
    </dsp:sp>
    <dsp:sp modelId="{6515C3A1-74D9-4083-BDA5-29C4500BD7AB}">
      <dsp:nvSpPr>
        <dsp:cNvPr id="0" name=""/>
        <dsp:cNvSpPr/>
      </dsp:nvSpPr>
      <dsp:spPr>
        <a:xfrm>
          <a:off x="1825942" y="1592224"/>
          <a:ext cx="7303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CCEC5-C871-4D39-BF53-A357CE9A85ED}">
      <dsp:nvSpPr>
        <dsp:cNvPr id="0" name=""/>
        <dsp:cNvSpPr/>
      </dsp:nvSpPr>
      <dsp:spPr>
        <a:xfrm>
          <a:off x="1916447" y="1597844"/>
          <a:ext cx="8826015" cy="220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Horizontal:</a:t>
          </a:r>
          <a:r>
            <a:rPr lang="pt-BR" sz="4000" b="1" kern="1200" dirty="0"/>
            <a:t> </a:t>
          </a:r>
          <a:r>
            <a:rPr lang="pt-BR" sz="2400" b="0" kern="1200" dirty="0"/>
            <a:t>ocorre entre pessoas que pertencem ao mesmo nível de hierarquia. É um comportamento instigado pelo clima de competição exagerado entre colegas de trabalho. O assediador promove liderança negativa perante os que fazem intimidação ao colega, conduta que se aproxima do </a:t>
          </a:r>
          <a:r>
            <a:rPr lang="pt-BR" sz="2400" b="0" i="1" kern="1200" dirty="0"/>
            <a:t>bullying</a:t>
          </a:r>
          <a:r>
            <a:rPr lang="pt-BR" sz="2400" b="0" i="0" kern="1200" dirty="0"/>
            <a:t>, por ter como algo vítimas vulneráveis.</a:t>
          </a:r>
          <a:endParaRPr lang="pt-BR" sz="6000" b="1" kern="1200" dirty="0"/>
        </a:p>
      </dsp:txBody>
      <dsp:txXfrm>
        <a:off x="1916447" y="1597844"/>
        <a:ext cx="8826015" cy="2207145"/>
      </dsp:txXfrm>
    </dsp:sp>
    <dsp:sp modelId="{60E02E98-78BC-4136-A4BA-A0AF940B9B65}">
      <dsp:nvSpPr>
        <dsp:cNvPr id="0" name=""/>
        <dsp:cNvSpPr/>
      </dsp:nvSpPr>
      <dsp:spPr>
        <a:xfrm>
          <a:off x="1825942" y="3880114"/>
          <a:ext cx="7303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59F68-036F-4D5B-9511-43A3A791F43E}">
      <dsp:nvSpPr>
        <dsp:cNvPr id="0" name=""/>
        <dsp:cNvSpPr/>
      </dsp:nvSpPr>
      <dsp:spPr>
        <a:xfrm>
          <a:off x="1895161" y="3757560"/>
          <a:ext cx="8689774" cy="161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Misto:</a:t>
          </a:r>
          <a:r>
            <a:rPr lang="pt-BR" sz="3600" b="0" kern="1200" dirty="0"/>
            <a:t> </a:t>
          </a:r>
          <a:r>
            <a:rPr lang="pt-BR" sz="2400" b="0" kern="1200" dirty="0"/>
            <a:t>assédio por superiores hierárquicos e também por colegas de trabalho. Em geral, a iniciativa da agressão começa sempre com um autor, fazendo os outros seguirem o mesmo comportamento.</a:t>
          </a:r>
          <a:r>
            <a:rPr lang="pt-BR" sz="3600" b="1" kern="1200" dirty="0"/>
            <a:t> </a:t>
          </a:r>
          <a:endParaRPr lang="pt-BR" sz="6500" b="1" kern="1200" dirty="0"/>
        </a:p>
      </dsp:txBody>
      <dsp:txXfrm>
        <a:off x="1895161" y="3757560"/>
        <a:ext cx="8689774" cy="1613718"/>
      </dsp:txXfrm>
    </dsp:sp>
    <dsp:sp modelId="{EDEDCEAF-78D1-4A35-8DD0-9E2ECB27F0C5}">
      <dsp:nvSpPr>
        <dsp:cNvPr id="0" name=""/>
        <dsp:cNvSpPr/>
      </dsp:nvSpPr>
      <dsp:spPr>
        <a:xfrm>
          <a:off x="1825942" y="5574578"/>
          <a:ext cx="7303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C8AA5-57A3-4A1A-A73A-4726A28C0075}">
      <dsp:nvSpPr>
        <dsp:cNvPr id="0" name=""/>
        <dsp:cNvSpPr/>
      </dsp:nvSpPr>
      <dsp:spPr>
        <a:xfrm>
          <a:off x="0" y="939"/>
          <a:ext cx="9601200" cy="7252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accent1">
                  <a:lumMod val="50000"/>
                </a:schemeClr>
              </a:solidFill>
            </a:rPr>
            <a:t>Danos morais</a:t>
          </a:r>
        </a:p>
      </dsp:txBody>
      <dsp:txXfrm>
        <a:off x="35405" y="36344"/>
        <a:ext cx="9530390" cy="654459"/>
      </dsp:txXfrm>
    </dsp:sp>
    <dsp:sp modelId="{9BCB89CA-0C2B-42EC-859E-483D63C7DF23}">
      <dsp:nvSpPr>
        <dsp:cNvPr id="0" name=""/>
        <dsp:cNvSpPr/>
      </dsp:nvSpPr>
      <dsp:spPr>
        <a:xfrm>
          <a:off x="0" y="726209"/>
          <a:ext cx="960120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Depressão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Síndrome do pânico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Esgotamento físico e emocional</a:t>
          </a:r>
        </a:p>
      </dsp:txBody>
      <dsp:txXfrm>
        <a:off x="0" y="726209"/>
        <a:ext cx="9601200" cy="1159200"/>
      </dsp:txXfrm>
    </dsp:sp>
    <dsp:sp modelId="{F938C3EF-D779-431B-AD43-DDF2C92678DA}">
      <dsp:nvSpPr>
        <dsp:cNvPr id="0" name=""/>
        <dsp:cNvSpPr/>
      </dsp:nvSpPr>
      <dsp:spPr>
        <a:xfrm>
          <a:off x="0" y="1885409"/>
          <a:ext cx="9601200" cy="646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accent1">
                  <a:lumMod val="50000"/>
                </a:schemeClr>
              </a:solidFill>
            </a:rPr>
            <a:t>Danos materiais</a:t>
          </a:r>
        </a:p>
      </dsp:txBody>
      <dsp:txXfrm>
        <a:off x="31542" y="1916951"/>
        <a:ext cx="9538116" cy="583052"/>
      </dsp:txXfrm>
    </dsp:sp>
    <dsp:sp modelId="{E02574F2-00E8-43E3-92E1-1CD7DCEE9F18}">
      <dsp:nvSpPr>
        <dsp:cNvPr id="0" name=""/>
        <dsp:cNvSpPr/>
      </dsp:nvSpPr>
      <dsp:spPr>
        <a:xfrm>
          <a:off x="0" y="2531545"/>
          <a:ext cx="96012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Custos com tratamentos médicos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Custas com processos administrativos</a:t>
          </a:r>
        </a:p>
      </dsp:txBody>
      <dsp:txXfrm>
        <a:off x="0" y="2531545"/>
        <a:ext cx="96012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CFDC4-6A78-4F68-BAB9-ACEAE7C74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Assédio moral sob o ponto de vista cível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08B5B7-1140-471A-BF45-EB1E3F3FC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Seminário de governança, riscos e integridade – ANTT</a:t>
            </a:r>
          </a:p>
          <a:p>
            <a:endParaRPr lang="pt-BR" b="1" dirty="0"/>
          </a:p>
          <a:p>
            <a:r>
              <a:rPr lang="pt-BR" b="1" dirty="0"/>
              <a:t>Prof. José Fernando Simão </a:t>
            </a:r>
          </a:p>
        </p:txBody>
      </p:sp>
    </p:spTree>
    <p:extLst>
      <p:ext uri="{BB962C8B-B14F-4D97-AF65-F5344CB8AC3E}">
        <p14:creationId xmlns:p14="http://schemas.microsoft.com/office/powerpoint/2010/main" val="255081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5FFACCE-703C-4414-9391-A65BEF598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477132"/>
              </p:ext>
            </p:extLst>
          </p:nvPr>
        </p:nvGraphicFramePr>
        <p:xfrm>
          <a:off x="609600" y="845172"/>
          <a:ext cx="10972800" cy="566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71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67009-1EF2-4CC9-9A1D-1259B25F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6F67009-1EF2-4CC9-9A1D-1259B25F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6F67009-1EF2-4CC9-9A1D-1259B25F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BF1DE0-E1A8-419A-BF2B-F26D63C32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E0BF1DE0-E1A8-419A-BF2B-F26D63C32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E0BF1DE0-E1A8-419A-BF2B-F26D63C32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15C3A1-74D9-4083-BDA5-29C4500B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515C3A1-74D9-4083-BDA5-29C4500B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515C3A1-74D9-4083-BDA5-29C4500B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275E5-FE18-400E-8B12-F02CB918B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86B275E5-FE18-400E-8B12-F02CB918B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86B275E5-FE18-400E-8B12-F02CB918B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02E98-78BC-4136-A4BA-A0AF940B9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0E02E98-78BC-4136-A4BA-A0AF940B9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60E02E98-78BC-4136-A4BA-A0AF940B9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CCEC5-C871-4D39-BF53-A357CE9A8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A73CCEC5-C871-4D39-BF53-A357CE9A8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73CCEC5-C871-4D39-BF53-A357CE9A8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EDCEAF-78D1-4A35-8DD0-9E2ECB27F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EDCEAF-78D1-4A35-8DD0-9E2ECB27F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DEDCEAF-78D1-4A35-8DD0-9E2ECB27F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459F68-036F-4D5B-9511-43A3A791F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9459F68-036F-4D5B-9511-43A3A791F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09459F68-036F-4D5B-9511-43A3A791F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8A353-285C-43BC-986F-C5356783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Assédio moral v. Bullying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1333EA-2AA2-4A57-B5D8-C57984B05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810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FD70B-8937-4197-8F1B-D9B758CD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O que não é assédio moral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88D77-0DCC-4756-8615-F103C770A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53" y="2492188"/>
            <a:ext cx="10340786" cy="3545045"/>
          </a:xfrm>
        </p:spPr>
        <p:txBody>
          <a:bodyPr/>
          <a:lstStyle/>
          <a:p>
            <a:pPr algn="just"/>
            <a:r>
              <a:rPr lang="pt-BR" b="1" dirty="0"/>
              <a:t>Exigências profissionais</a:t>
            </a:r>
            <a:r>
              <a:rPr lang="pt-BR" dirty="0"/>
              <a:t> – exigir que o trabalho seja cumprido com eficiência e estimular o cumprimento de metas não é assédio moral.</a:t>
            </a:r>
          </a:p>
          <a:p>
            <a:pPr algn="just"/>
            <a:r>
              <a:rPr lang="pt-BR" b="1" dirty="0"/>
              <a:t>Aumento do volume do trabalho</a:t>
            </a:r>
            <a:r>
              <a:rPr lang="pt-BR" dirty="0"/>
              <a:t> – a sobrecarga de trabalho só pode ser vista como assédio moral se usada para desqualificar especificamente um indivíduo ou se usada como forma de punição.</a:t>
            </a:r>
          </a:p>
          <a:p>
            <a:pPr algn="just"/>
            <a:r>
              <a:rPr lang="pt-BR" b="1" dirty="0"/>
              <a:t>Uso de mecanismos tecnológicos de controle</a:t>
            </a:r>
            <a:r>
              <a:rPr lang="pt-BR" dirty="0"/>
              <a:t> – por exemplo, ponto eletrônico.</a:t>
            </a:r>
          </a:p>
          <a:p>
            <a:pPr algn="just"/>
            <a:r>
              <a:rPr lang="pt-BR" b="1" dirty="0"/>
              <a:t>Más condições de trabalho – </a:t>
            </a:r>
            <a:r>
              <a:rPr lang="pt-BR" dirty="0"/>
              <a:t>a não ser que o profissional seja colocado nessas condições com o objetivo de desmerecê-lo frente aos demais.</a:t>
            </a:r>
            <a:endParaRPr lang="pt-BR" b="1" dirty="0"/>
          </a:p>
          <a:p>
            <a:pPr algn="just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9326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DDB23-E839-4068-A285-56E49E70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Responsabilidade civil por assédio moral</a:t>
            </a:r>
            <a:endParaRPr lang="pt-BR" dirty="0"/>
          </a:p>
        </p:txBody>
      </p:sp>
      <p:pic>
        <p:nvPicPr>
          <p:cNvPr id="8" name="Espaço Reservado para Conteúdo 7" descr="Nenhum sinal">
            <a:extLst>
              <a:ext uri="{FF2B5EF4-FFF2-40B4-BE49-F238E27FC236}">
                <a16:creationId xmlns:a16="http://schemas.microsoft.com/office/drawing/2014/main" id="{4CCE2474-7B5A-41C0-9C69-E3CCD3D23A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106" y="3086053"/>
            <a:ext cx="2052918" cy="2052918"/>
          </a:xfr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E98365AD-FD82-4518-8A8F-8B8AEC6140F2}"/>
              </a:ext>
            </a:extLst>
          </p:cNvPr>
          <p:cNvSpPr/>
          <p:nvPr/>
        </p:nvSpPr>
        <p:spPr>
          <a:xfrm>
            <a:off x="6481480" y="3961209"/>
            <a:ext cx="1129553" cy="37871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987A3ED-2CC3-4111-A972-45CC87BEE818}"/>
              </a:ext>
            </a:extLst>
          </p:cNvPr>
          <p:cNvSpPr txBox="1">
            <a:spLocks/>
          </p:cNvSpPr>
          <p:nvPr/>
        </p:nvSpPr>
        <p:spPr>
          <a:xfrm>
            <a:off x="3509681" y="3042420"/>
            <a:ext cx="3012142" cy="22904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tx2"/>
                </a:solidFill>
              </a:rPr>
              <a:t>Assédio moral</a:t>
            </a:r>
            <a:endParaRPr lang="pt-BR" sz="4000" dirty="0">
              <a:solidFill>
                <a:schemeClr val="tx2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2047108-5AC4-4793-97C6-4BC98E60CC83}"/>
              </a:ext>
            </a:extLst>
          </p:cNvPr>
          <p:cNvSpPr txBox="1">
            <a:spLocks/>
          </p:cNvSpPr>
          <p:nvPr/>
        </p:nvSpPr>
        <p:spPr>
          <a:xfrm>
            <a:off x="7947208" y="3005324"/>
            <a:ext cx="3012142" cy="22904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b="1" dirty="0">
                <a:solidFill>
                  <a:schemeClr val="tx2"/>
                </a:solidFill>
              </a:rPr>
              <a:t>Ato ilícito (art. 186 do CC)</a:t>
            </a:r>
            <a:endParaRPr lang="pt-BR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478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4CD3A-242C-4718-AD31-76790713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Conduta múltipla: várias 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451712-0A3D-4260-8A24-AFBBA5C4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72085"/>
            <a:ext cx="960119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“O assédio moral pode ser caracterizado, portanto, como a conduta reiterada e prolongada de superior hierárquico visando à humilhação, degradação, constrangimento do servidor, no exercício de suas funções. </a:t>
            </a:r>
            <a:r>
              <a:rPr lang="pt-BR" sz="2800" b="1" u="sng" dirty="0"/>
              <a:t>É da própria essência do assédio moral a conduta nociva reiterada, ou seja, o ultraje não se limita a um ato isolado</a:t>
            </a:r>
            <a:r>
              <a:rPr lang="pt-BR" sz="2800" dirty="0"/>
              <a:t>” </a:t>
            </a:r>
            <a:r>
              <a:rPr lang="pt-BR" dirty="0"/>
              <a:t>(STJ citando acórdão do TJMG – Agravo em Resp. 873.547/MG, Rel. Min. Benedito Gonçalves, j. 21/03/2016)</a:t>
            </a:r>
            <a:r>
              <a:rPr lang="pt-BR" sz="2800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15387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EFA75-063D-4E44-B859-C9126FA2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Responsabilidade civil subjetiva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51FC0A-0EE6-49F5-87D9-DF65D0DE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8" y="2545976"/>
            <a:ext cx="10399059" cy="38548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800" b="1" u="sng" dirty="0"/>
              <a:t>ASSÉDIO MORAL</a:t>
            </a:r>
            <a:r>
              <a:rPr lang="pt-BR" sz="2800" dirty="0"/>
              <a:t> – (...) Refutar o cenário fático - probatório delineado pela Corte regional implica revolvimento de fatos e provas, procedimento incabível nos termos da Súmula nº 126 do TST. A prática de gestão assediadora, levada a cabo por preposto da reclamada, implica conduta ilícita e culposa, ligada causalmente ao dano de natureza moral (ofensa à honra e à dignidade) experimentado pela trabalhadora. </a:t>
            </a:r>
            <a:r>
              <a:rPr lang="pt-BR" sz="2800" b="1" u="sng" dirty="0"/>
              <a:t>Presentes os requisitos da responsabilidade civil subjetiva, não se há de falar em mácula dos 186 do CCB e 5º, X, da Constituição Federal</a:t>
            </a:r>
            <a:r>
              <a:rPr lang="pt-BR" sz="2800" dirty="0"/>
              <a:t>. </a:t>
            </a:r>
            <a:r>
              <a:rPr lang="pt-BR" sz="2600" dirty="0"/>
              <a:t>(TST, 7ª Turma, Rel. Min. Luiz Philippe Vieira de Mello Filho, j. 28/05/20109).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5855287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FF55C-2197-44E9-BDB9-69F4B0F8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Responsabilidade civil objetiva: administração pública (art. 37, §6º, CR)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D8765D-0947-43F5-AF26-43C4DE57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54156"/>
            <a:ext cx="960119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“</a:t>
            </a:r>
            <a:r>
              <a:rPr lang="pt-BR" sz="2800" b="1" u="sng" dirty="0"/>
              <a:t>Administração pública – responsabilidade objetiva (art. 37, §6º, da CF)</a:t>
            </a:r>
            <a:r>
              <a:rPr lang="pt-BR" sz="2800" dirty="0"/>
              <a:t> – julgado em que guarda civil metropolitano processou o Município de São Paulo pois sofrera perseguição de seus superiores imediatos” (TJSP, Apelação Cível nº 1020909-91.2017.8.26.0053, 5ª Câmara de Direito Público, rel. Des. Maria Laura Tavares, j. 25/07/2019).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87525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07DC2-ADD0-4A7B-8DDA-8D94FD07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>Responsabilidade civil objetiva: administração pública: ressarcimento ao Erário</a:t>
            </a:r>
            <a:endParaRPr lang="pt-BR" sz="3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8DCBD9-752F-422E-8788-22E33FCA6332}"/>
              </a:ext>
            </a:extLst>
          </p:cNvPr>
          <p:cNvSpPr/>
          <p:nvPr/>
        </p:nvSpPr>
        <p:spPr>
          <a:xfrm>
            <a:off x="1057835" y="2653553"/>
            <a:ext cx="997771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3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AÇÃO DE RESSARCIMENTO AO ERÁRIO. Restituição do valor da indenização por assédio moral praticado pelo requerido e suportado pelo ente público em ação trabalhista.</a:t>
            </a:r>
            <a:r>
              <a:rPr lang="pt-BR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(...) Restou demonstrada a conduta culposa do réu como apurado na Justiça Laboral, onde há título judicial transitado em julgado. Direito de regresso verificado. O </a:t>
            </a:r>
            <a:r>
              <a:rPr lang="pt-BR" sz="23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ex-servidor</a:t>
            </a:r>
            <a:r>
              <a:rPr lang="pt-BR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público, não pode se eximir da obrigação de pagar valor a que foi condenado o Município autor Precedentes desta Corte de Justiça Sentença de parcial procedência mantida. Honorários recursais ora fixados Recurso não provido. (</a:t>
            </a: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TJSP, Apelação nº 100180-2017.8.26.0362, 9ª Câmara de Direito Público, rel. Des. Rebouças de Carvalho, 18/06/2019).</a:t>
            </a:r>
            <a:endParaRPr lang="pt-BR" sz="2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612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7EB19-83AF-47E8-BC4F-EEE29EA2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Responsabilidade civil objetiva: art. 932, inciso III, do Código Civil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846498-0355-459D-A1A5-D1C50596C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4" y="2653552"/>
            <a:ext cx="10273553" cy="36396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b="1" u="sng" dirty="0"/>
              <a:t>ASSÉDIO MORAL CARACTERIZADO. CONDUTA REPREENSÍVEL DO PREPOSTO DO EMPREGADOR</a:t>
            </a:r>
            <a:r>
              <a:rPr lang="pt-BR" sz="2800" dirty="0"/>
              <a:t>. (...) De mais a mais, consoante bem decidiu a Corte de origem, </a:t>
            </a:r>
            <a:r>
              <a:rPr lang="pt-BR" sz="2800" b="1" u="sng" dirty="0"/>
              <a:t>o empregador tem responsabilidade civil objetiva pelos danos causados por seus prepostos, no exercício do trabalho que lhes competir. Logo, cabia à empresa a repressão do assédio moral por parte de seus empregados, que deve zelar pelo meio ambiente sadio de trabalho. Indene de violação o artigo 932, III, do Código Civil. Agravo a que se nega provimento</a:t>
            </a:r>
            <a:r>
              <a:rPr lang="pt-BR" sz="2800" dirty="0"/>
              <a:t>. </a:t>
            </a:r>
            <a:r>
              <a:rPr lang="pt-BR" sz="2600" dirty="0"/>
              <a:t>(TST, 7ª Turma, Rel. Des. Cláudio Mascarenhas Brandão, j. 22/10/2014, acórdão)</a:t>
            </a:r>
            <a:r>
              <a:rPr lang="pt-B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578781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71E9E-66A3-447E-B7B1-5A06676C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Danos: morais e materiais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031B3D7-4A4C-4599-B39E-118E420A5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320417"/>
              </p:ext>
            </p:extLst>
          </p:nvPr>
        </p:nvGraphicFramePr>
        <p:xfrm>
          <a:off x="1295400" y="2557463"/>
          <a:ext cx="9601200" cy="359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084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CC8AA5-57A3-4A1A-A73A-4726A28C0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CCC8AA5-57A3-4A1A-A73A-4726A28C0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CCC8AA5-57A3-4A1A-A73A-4726A28C0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CB89CA-0C2B-42EC-859E-483D63C7D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BCB89CA-0C2B-42EC-859E-483D63C7D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BCB89CA-0C2B-42EC-859E-483D63C7D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8C3EF-D779-431B-AD43-DDF2C9267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938C3EF-D779-431B-AD43-DDF2C9267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938C3EF-D779-431B-AD43-DDF2C9267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574F2-00E8-43E3-92E1-1CD7DCEE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02574F2-00E8-43E3-92E1-1CD7DCEE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02574F2-00E8-43E3-92E1-1CD7DCEE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BC5DD-4532-45F0-9B75-4E0E5755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Assédio moral: algumas definições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927347-1A33-41E4-B163-E4492A99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4940"/>
            <a:ext cx="9601196" cy="358986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b="1" dirty="0"/>
              <a:t>CNJ:</a:t>
            </a:r>
            <a:r>
              <a:rPr lang="pt-BR" dirty="0"/>
              <a:t>  “</a:t>
            </a:r>
            <a:r>
              <a:rPr lang="pt-BR" b="1" u="sng" dirty="0"/>
              <a:t>toda conduta abusiva, a exemplo de gestos, palavras e atitudes que se repitam de forma sistemática, atingindo a dignidade ou integridade psíquica ou física de um trabalhador</a:t>
            </a:r>
            <a:r>
              <a:rPr lang="pt-BR" dirty="0"/>
              <a:t>. Na maioria das vezes, há constantes ameaças ao emprego e o ambiente de trabalho é degradado. No entanto, o assédio moral não é sinônimo de humilhação e, para ser configurado, é necessário que se comprove que a conduta desumana e antiética do empregador tenha sido realizada com frequência, de forma sistemática. Dessa forma, uma desavença esporádica no ambiente de trabalho não caracteriza assédio moral”</a:t>
            </a:r>
          </a:p>
          <a:p>
            <a:pPr marL="0" indent="0" algn="just">
              <a:buNone/>
            </a:pPr>
            <a:r>
              <a:rPr lang="pt-BR" sz="2200" b="1" dirty="0"/>
              <a:t>Fonte: </a:t>
            </a:r>
            <a:r>
              <a:rPr lang="pt-BR" sz="2200" dirty="0"/>
              <a:t>http://www.cnj.jus.br/noticias/cnj/84036-cnj-servico-o-que-e-assedio-moral-e-o-que-fazer</a:t>
            </a:r>
          </a:p>
        </p:txBody>
      </p:sp>
    </p:spTree>
    <p:extLst>
      <p:ext uri="{BB962C8B-B14F-4D97-AF65-F5344CB8AC3E}">
        <p14:creationId xmlns:p14="http://schemas.microsoft.com/office/powerpoint/2010/main" val="235779427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31D23-F45F-45FE-BBD3-51B2B4C4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64" y="982132"/>
            <a:ext cx="9516033" cy="130386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 outra face da moeda: responsabilização por falsa acusação de assédio moral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7DBB79-18A9-4D6A-9560-BB69DDD5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7" y="2761131"/>
            <a:ext cx="10183906" cy="362174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b="1" u="sng" dirty="0"/>
              <a:t>Apelação – ação de indenização por danos morais – acusação de assédio moral lançada em desfavor das autoras por meio de publicação editada pelo sindicato réu</a:t>
            </a:r>
            <a:r>
              <a:rPr lang="pt-BR" sz="2800" dirty="0"/>
              <a:t> – limites do direito à livre manifestação do pensamento e à liberdade de imprensa – claro propósito de desabonar a conduta das autoras – proteção do associado que deveria ter sido promovida mediante mecanismos adequados – </a:t>
            </a:r>
            <a:r>
              <a:rPr lang="pt-BR" sz="2800" b="1" u="sng" dirty="0"/>
              <a:t>exposição dos fatos sem preliminar apuração dos fatos, ferindo a honra objetiva e a imagem das autoras – indenização por danos morais devida</a:t>
            </a:r>
            <a:r>
              <a:rPr lang="pt-BR" sz="2800" dirty="0"/>
              <a:t> (...) (</a:t>
            </a:r>
            <a:r>
              <a:rPr lang="pt-BR" dirty="0"/>
              <a:t>TJSP, Apelação nº 1004817-58.2013.8.26.0609, 22ª Câmara de Direito Privado, rel. Des. Edgard Rosa, j. 29/07/2019</a:t>
            </a:r>
            <a:r>
              <a:rPr lang="pt-BR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12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4CDC6-A33E-4390-91BA-6936DFC7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Questões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4A1C9C-74EF-415F-8BC0-682E544B6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779058"/>
            <a:ext cx="9874623" cy="3227295"/>
          </a:xfrm>
        </p:spPr>
        <p:txBody>
          <a:bodyPr/>
          <a:lstStyle/>
          <a:p>
            <a:pPr algn="just"/>
            <a:r>
              <a:rPr lang="pt-BR" dirty="0"/>
              <a:t>Há diferença entre o assédio moral decorrente do exercício de um dos poderes/deveres do empregador e o assédio moral decorrente de práticas não relacionadas a tais poderes/deveres?</a:t>
            </a:r>
          </a:p>
          <a:p>
            <a:pPr marL="0" indent="0" algn="just">
              <a:buNone/>
            </a:pPr>
            <a:r>
              <a:rPr lang="pt-BR" dirty="0"/>
              <a:t>Sim. No primeiro caso, há abuso de direito (art. </a:t>
            </a:r>
            <a:r>
              <a:rPr lang="pt-BR"/>
              <a:t>187 </a:t>
            </a:r>
            <a:r>
              <a:rPr lang="pt-BR" dirty="0"/>
              <a:t>do CC) e, no segundo, ato ilícito com base no art. 186 do CC. </a:t>
            </a:r>
          </a:p>
          <a:p>
            <a:pPr algn="just"/>
            <a:r>
              <a:rPr lang="pt-BR" dirty="0"/>
              <a:t>O assédio moral é um fenômeno socialmente/juridicamente evitável?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227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B3CA2-30E9-4AFE-8975-F651A42B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i="1" dirty="0"/>
              <a:t>            Obrigado!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84BD40-BA41-423B-BA3C-87CC4891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8282" y="4639199"/>
            <a:ext cx="4792132" cy="10085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b="1" dirty="0"/>
              <a:t>Professor José Fernando Simão</a:t>
            </a:r>
          </a:p>
          <a:p>
            <a:pPr algn="just"/>
            <a:r>
              <a:rPr lang="pt-BR" sz="2800" b="1" dirty="0"/>
              <a:t>@</a:t>
            </a:r>
            <a:r>
              <a:rPr lang="pt-BR" sz="2800" b="1" dirty="0" err="1"/>
              <a:t>jfsimao</a:t>
            </a:r>
            <a:endParaRPr lang="pt-BR" sz="2800" b="1" dirty="0"/>
          </a:p>
        </p:txBody>
      </p:sp>
      <p:pic>
        <p:nvPicPr>
          <p:cNvPr id="6" name="Gráfico 5" descr="Professor">
            <a:extLst>
              <a:ext uri="{FF2B5EF4-FFF2-40B4-BE49-F238E27FC236}">
                <a16:creationId xmlns:a16="http://schemas.microsoft.com/office/drawing/2014/main" id="{5E902F4F-250E-4A0D-BE07-3D781895D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8282" y="1684331"/>
            <a:ext cx="1808918" cy="180891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608449-1B6E-4472-8809-AC00BE5CA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67" y="4668159"/>
            <a:ext cx="481615" cy="4013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4AEE4EC-24FB-4F51-8B32-BDFC9ECBB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667" y="5190616"/>
            <a:ext cx="481615" cy="4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1CA17-D248-4BA9-9B49-1C717AEB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Assédio moral: algumas definições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C38F3B-ABE0-4E3C-B5F3-BA943FC1C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Tribunal Superior do Trabalho e Conselho Superior da Justiça do Trabalho – Ato Conjunto TST.CSJT.GP 8</a:t>
            </a:r>
            <a:r>
              <a:rPr lang="pt-BR" dirty="0"/>
              <a:t> – 21 março de 2019: </a:t>
            </a:r>
          </a:p>
          <a:p>
            <a:pPr marL="0" indent="0" algn="just">
              <a:buNone/>
            </a:pPr>
            <a:r>
              <a:rPr lang="pt-BR" b="1" dirty="0"/>
              <a:t>Art. 2º, inciso II: </a:t>
            </a:r>
            <a:r>
              <a:rPr lang="pt-BR" dirty="0"/>
              <a:t>“condutas repetitivas do agente público que, excedendo os limites das suas funções, por ação, omissão, gestos ou palavras, tenham por objetivo ou efeito atingir a autoestima, a autodeterminação, a evolução da carreira ou a estabilidade emocional de outro agente público ou de empregado de empresa prestadora de serviço, com danos ao ambiente de trabalho objetivamente aferíveis”.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777466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5B1A3-F172-4011-9EA2-ADD4C083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Assédio moral: algumas definições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1C2AA7B-EAC9-43F3-8595-BED722B4CF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2942" y="2560511"/>
            <a:ext cx="3265324" cy="330993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59FDE2-7817-4269-93E8-51EEBC074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8266" y="2560320"/>
            <a:ext cx="5841382" cy="331012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“</a:t>
            </a:r>
            <a:r>
              <a:rPr lang="pt-BR" b="1" u="sng" dirty="0"/>
              <a:t>Assédio moral é a exposição de pessoas a situações humilhantes e constrangedoras no ambiente de trabalho, de forma repetitiva e prolongada, no exercício de suas atividades</a:t>
            </a:r>
            <a:r>
              <a:rPr lang="pt-BR" dirty="0"/>
              <a:t>. É uma conduta que traz danos à dignidade e à integridade do indivíduo, colocando a saúde em risco e prejudicando o ambiente de trabalho”</a:t>
            </a:r>
          </a:p>
        </p:txBody>
      </p:sp>
    </p:spTree>
    <p:extLst>
      <p:ext uri="{BB962C8B-B14F-4D97-AF65-F5344CB8AC3E}">
        <p14:creationId xmlns:p14="http://schemas.microsoft.com/office/powerpoint/2010/main" val="911866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D0D50-F45A-4B9D-AC7D-2CAA17D8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Assédio moral: fundamentos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E8EFD-4E34-4AF5-B0FB-12FF1D5A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Constituição da República</a:t>
            </a:r>
          </a:p>
          <a:p>
            <a:pPr marL="0" indent="0" algn="just">
              <a:buNone/>
            </a:pPr>
            <a:r>
              <a:rPr lang="pt-BR" b="1" dirty="0"/>
              <a:t>Art. 1º </a:t>
            </a:r>
            <a:r>
              <a:rPr lang="pt-BR" dirty="0"/>
              <a:t>A República Federativa do Brasil, fundada pela união indissolúvel dos Estados e Municípios e do Distrito Federal, constitui-se em Estado Democrático de Direito e tem como fundamentos: (...)</a:t>
            </a:r>
          </a:p>
          <a:p>
            <a:pPr marL="0" indent="0" algn="just">
              <a:buNone/>
            </a:pPr>
            <a:r>
              <a:rPr lang="pt-BR" b="1" dirty="0"/>
              <a:t>III – </a:t>
            </a:r>
            <a:r>
              <a:rPr lang="pt-BR" dirty="0"/>
              <a:t>a dignidade da pessoa humana; </a:t>
            </a:r>
          </a:p>
          <a:p>
            <a:pPr marL="0" indent="0" algn="just">
              <a:buNone/>
            </a:pPr>
            <a:r>
              <a:rPr lang="pt-BR" b="1" dirty="0"/>
              <a:t>IV </a:t>
            </a:r>
            <a:r>
              <a:rPr lang="pt-BR" dirty="0"/>
              <a:t>– os valores sociais do trabalho e da livre iniciativa.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118825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D0D50-F45A-4B9D-AC7D-2CAA17D8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Assédio moral: fundamentos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E8EFD-4E34-4AF5-B0FB-12FF1D5A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Constituição da República</a:t>
            </a:r>
          </a:p>
          <a:p>
            <a:pPr marL="0" indent="0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Art. 5º, inciso X: </a:t>
            </a:r>
            <a:r>
              <a:rPr lang="pt-BR" dirty="0"/>
              <a:t>“são invioláveis a intimidade, a vida privada, a honra e a imagem das pessoas, assegurado o direito à indenização pelo dano material ou moral decorrente de sua violação”.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574236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D0D50-F45A-4B9D-AC7D-2CAA17D8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Assédio moral: fundamentos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E8EFD-4E34-4AF5-B0FB-12FF1D5A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Constituição da República</a:t>
            </a:r>
          </a:p>
          <a:p>
            <a:pPr marL="0" indent="0" algn="just">
              <a:buNone/>
            </a:pPr>
            <a:r>
              <a:rPr lang="pt-BR" b="1" dirty="0"/>
              <a:t>Art. 5º, inciso X: </a:t>
            </a:r>
            <a:r>
              <a:rPr lang="pt-BR" dirty="0"/>
              <a:t>“são invioláveis a intimidade, a vida privada, a honra e a imagem das pessoas, assegurado o direito à indenização pelo dano material ou moral decorrente de sua violação”.</a:t>
            </a:r>
          </a:p>
          <a:p>
            <a:pPr marL="0" indent="0" algn="just">
              <a:buNone/>
            </a:pPr>
            <a:r>
              <a:rPr lang="pt-BR" b="1" dirty="0"/>
              <a:t>Art. 6º </a:t>
            </a:r>
            <a:r>
              <a:rPr lang="pt-BR" dirty="0"/>
              <a:t>São direitos sociais a educação, a saúde, a alimentação, o trabalho, a moradia, o transporte, o lazer, a segurança, a previdência social, a proteção à maternidade e à infância, a assistência aos desamparados, na forma desta Constituição.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794301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D0D50-F45A-4B9D-AC7D-2CAA17D8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Assédio moral: fundamentos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E8EFD-4E34-4AF5-B0FB-12FF1D5A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Lei 8.112/1990 – Lei de responsabilidade dos servidores públicos.</a:t>
            </a: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Art. 116. </a:t>
            </a:r>
            <a:r>
              <a:rPr lang="pt-BR" dirty="0"/>
              <a:t>São deveres do servidor: (...)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II – </a:t>
            </a:r>
            <a:r>
              <a:rPr lang="pt-BR" dirty="0"/>
              <a:t>ser leal às instituições a que servir; (...)</a:t>
            </a:r>
            <a:endParaRPr lang="pt-BR" b="1" dirty="0"/>
          </a:p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IX – </a:t>
            </a:r>
            <a:r>
              <a:rPr lang="pt-BR" dirty="0"/>
              <a:t>manter conduta compatível com a moralidade administrativa;</a:t>
            </a:r>
            <a:endParaRPr lang="pt-BR" b="1" dirty="0"/>
          </a:p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XI – </a:t>
            </a:r>
            <a:r>
              <a:rPr lang="pt-BR" dirty="0"/>
              <a:t>tratar com urbanidade as pessoas.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182884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D0D50-F45A-4B9D-AC7D-2CAA17D8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Assédio moral: fundamentos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E8EFD-4E34-4AF5-B0FB-12FF1D5A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Código Civil</a:t>
            </a:r>
          </a:p>
          <a:p>
            <a:pPr marL="0" indent="0">
              <a:buNone/>
            </a:pPr>
            <a:endParaRPr lang="pt-BR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Art. 186. </a:t>
            </a:r>
            <a:r>
              <a:rPr lang="pt-BR" dirty="0"/>
              <a:t>Aquele que, por ação ou omissão voluntária, negligência ou imprudência, violar direito e causar dano a outrem, ainda que exclusivamente moral, comete ato ilícito.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3287179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</TotalTime>
  <Words>1625</Words>
  <Application>Microsoft Office PowerPoint</Application>
  <PresentationFormat>Widescreen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Orgânico</vt:lpstr>
      <vt:lpstr>Assédio moral sob o ponto de vista cível</vt:lpstr>
      <vt:lpstr>Assédio moral: algumas definições</vt:lpstr>
      <vt:lpstr>Assédio moral: algumas definições</vt:lpstr>
      <vt:lpstr>Assédio moral: algumas definições</vt:lpstr>
      <vt:lpstr>Assédio moral: fundamentos</vt:lpstr>
      <vt:lpstr>Assédio moral: fundamentos</vt:lpstr>
      <vt:lpstr>Assédio moral: fundamentos</vt:lpstr>
      <vt:lpstr>Assédio moral: fundamentos</vt:lpstr>
      <vt:lpstr>Assédio moral: fundamentos</vt:lpstr>
      <vt:lpstr>Apresentação do PowerPoint</vt:lpstr>
      <vt:lpstr>Assédio moral v. Bullying</vt:lpstr>
      <vt:lpstr>O que não é assédio moral</vt:lpstr>
      <vt:lpstr>Responsabilidade civil por assédio moral</vt:lpstr>
      <vt:lpstr>Conduta múltipla: várias ações</vt:lpstr>
      <vt:lpstr>Responsabilidade civil subjetiva</vt:lpstr>
      <vt:lpstr>Responsabilidade civil objetiva: administração pública (art. 37, §6º, CR)</vt:lpstr>
      <vt:lpstr>Responsabilidade civil objetiva: administração pública: ressarcimento ao Erário</vt:lpstr>
      <vt:lpstr>Responsabilidade civil objetiva: art. 932, inciso III, do Código Civil </vt:lpstr>
      <vt:lpstr>Danos: morais e materiais</vt:lpstr>
      <vt:lpstr>A outra face da moeda: responsabilização por falsa acusação de assédio moral </vt:lpstr>
      <vt:lpstr>Questões</vt:lpstr>
      <vt:lpstr>           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Assédio moral: aspectos civis</dc:title>
  <dc:creator>Bruna</dc:creator>
  <cp:lastModifiedBy>Ana Claudia Silveira Torres</cp:lastModifiedBy>
  <cp:revision>14</cp:revision>
  <dcterms:created xsi:type="dcterms:W3CDTF">2019-08-01T20:52:49Z</dcterms:created>
  <dcterms:modified xsi:type="dcterms:W3CDTF">2019-08-02T19:24:26Z</dcterms:modified>
</cp:coreProperties>
</file>