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1" r:id="rId11"/>
    <p:sldId id="264" r:id="rId12"/>
    <p:sldId id="265" r:id="rId13"/>
    <p:sldId id="274" r:id="rId14"/>
    <p:sldId id="263" r:id="rId15"/>
    <p:sldId id="271" r:id="rId16"/>
    <p:sldId id="268" r:id="rId17"/>
    <p:sldId id="269" r:id="rId18"/>
    <p:sldId id="270" r:id="rId19"/>
    <p:sldId id="272" r:id="rId20"/>
    <p:sldId id="266" r:id="rId21"/>
    <p:sldId id="277" r:id="rId22"/>
    <p:sldId id="276" r:id="rId23"/>
    <p:sldId id="273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8"/>
            <a:ext cx="12193922" cy="685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05/08/2019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svg"/><Relationship Id="rId3" Type="http://schemas.openxmlformats.org/officeDocument/2006/relationships/image" Target="../media/image12.svg"/><Relationship Id="rId7" Type="http://schemas.openxmlformats.org/officeDocument/2006/relationships/image" Target="../media/image14.svg"/><Relationship Id="rId12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6.svg"/><Relationship Id="rId5" Type="http://schemas.openxmlformats.org/officeDocument/2006/relationships/image" Target="../media/image6.svg"/><Relationship Id="rId1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5.png"/><Relationship Id="rId9" Type="http://schemas.openxmlformats.org/officeDocument/2006/relationships/image" Target="../media/image8.svg"/><Relationship Id="rId1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12.sv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12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5" Type="http://schemas.openxmlformats.org/officeDocument/2006/relationships/image" Target="../media/image10.sv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8.svg"/><Relationship Id="rId1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10.svg"/><Relationship Id="rId3" Type="http://schemas.openxmlformats.org/officeDocument/2006/relationships/image" Target="../media/image22.svg"/><Relationship Id="rId7" Type="http://schemas.openxmlformats.org/officeDocument/2006/relationships/image" Target="../media/image8.svg"/><Relationship Id="rId12" Type="http://schemas.openxmlformats.org/officeDocument/2006/relationships/image" Target="../media/image9.png"/><Relationship Id="rId17" Type="http://schemas.openxmlformats.org/officeDocument/2006/relationships/image" Target="../media/image12.svg"/><Relationship Id="rId2" Type="http://schemas.openxmlformats.org/officeDocument/2006/relationships/image" Target="../media/image21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8.svg"/><Relationship Id="rId5" Type="http://schemas.openxmlformats.org/officeDocument/2006/relationships/image" Target="../media/image24.svg"/><Relationship Id="rId15" Type="http://schemas.openxmlformats.org/officeDocument/2006/relationships/image" Target="../media/image14.svg"/><Relationship Id="rId10" Type="http://schemas.openxmlformats.org/officeDocument/2006/relationships/image" Target="../media/image17.png"/><Relationship Id="rId4" Type="http://schemas.openxmlformats.org/officeDocument/2006/relationships/image" Target="../media/image23.png"/><Relationship Id="rId9" Type="http://schemas.openxmlformats.org/officeDocument/2006/relationships/image" Target="../media/image16.svg"/><Relationship Id="rId1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svg"/><Relationship Id="rId7" Type="http://schemas.openxmlformats.org/officeDocument/2006/relationships/image" Target="../media/image8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0.svg"/><Relationship Id="rId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12.sv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stpc.cgeci@cgu.gov.br" TargetMode="External"/><Relationship Id="rId2" Type="http://schemas.openxmlformats.org/officeDocument/2006/relationships/hyperlink" Target="http://www.cgu.gov.br/assuntos/etica-e-integridade/nepotism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gu.gov.br/assuntos/etica-e-integridade/nepotismo/situacoes" TargetMode="External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710219" y="2612571"/>
            <a:ext cx="10795981" cy="112505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Prevenção das situações de nepotismo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484591" y="5548184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Brasília, 5 de agosto de 2019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87A3A3B-EF50-F044-995E-77EE081B420A}"/>
              </a:ext>
            </a:extLst>
          </p:cNvPr>
          <p:cNvSpPr/>
          <p:nvPr/>
        </p:nvSpPr>
        <p:spPr>
          <a:xfrm>
            <a:off x="238124" y="3348950"/>
            <a:ext cx="11534776" cy="1887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REGRA GERAL</a:t>
            </a:r>
          </a:p>
          <a:p>
            <a:pPr algn="ctr">
              <a:spcAft>
                <a:spcPts val="500"/>
              </a:spcAft>
            </a:pP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São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vedadas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as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nomeações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de familiar de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agente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ocupante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de cargo para (art. 3</a:t>
            </a:r>
            <a:r>
              <a:rPr lang="en-US" sz="20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I)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>
              <a:spcAft>
                <a:spcPts val="500"/>
              </a:spcAft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- cargo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comissão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função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confiança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</p:txBody>
      </p:sp>
      <p:sp>
        <p:nvSpPr>
          <p:cNvPr id="8" name="Título 4">
            <a:extLst>
              <a:ext uri="{FF2B5EF4-FFF2-40B4-BE49-F238E27FC236}">
                <a16:creationId xmlns:a16="http://schemas.microsoft.com/office/drawing/2014/main" id="{E0C2E31D-B784-E54D-9493-0BDFCE304C85}"/>
              </a:ext>
            </a:extLst>
          </p:cNvPr>
          <p:cNvSpPr txBox="1">
            <a:spLocks/>
          </p:cNvSpPr>
          <p:nvPr/>
        </p:nvSpPr>
        <p:spPr>
          <a:xfrm>
            <a:off x="238124" y="921553"/>
            <a:ext cx="11534776" cy="195536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>
                <a:latin typeface="+mn-lt"/>
              </a:rPr>
              <a:t>A. Contratação de familiar para cargo em comissão ou função de confiança</a:t>
            </a:r>
          </a:p>
        </p:txBody>
      </p:sp>
    </p:spTree>
    <p:extLst>
      <p:ext uri="{BB962C8B-B14F-4D97-AF65-F5344CB8AC3E}">
        <p14:creationId xmlns:p14="http://schemas.microsoft.com/office/powerpoint/2010/main" val="2016872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6170" y="1181104"/>
            <a:ext cx="11088130" cy="121543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sz="48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E7457A0-4A80-3D43-A631-24E43E3A273E}"/>
              </a:ext>
            </a:extLst>
          </p:cNvPr>
          <p:cNvSpPr/>
          <p:nvPr/>
        </p:nvSpPr>
        <p:spPr>
          <a:xfrm>
            <a:off x="456170" y="2653710"/>
            <a:ext cx="11088130" cy="3962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500"/>
              </a:spcAft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vedadas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nomeações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designações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(art. 4</a:t>
            </a:r>
            <a:r>
              <a:rPr lang="en-US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):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I.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servidores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federais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efetivos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observadas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: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compatibilidade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 entre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grau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escolaridade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 e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complexidade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inerente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ao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 cargo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ocupar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; (ii)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qualificação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2" action="ppaction://hlinksldjump"/>
              </a:rPr>
              <a:t> professional;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II.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pessoa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servidor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efetivo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não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, para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ocupar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cargo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nível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hierárquico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superior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ao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agente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público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3" action="ppaction://hlinksldjump"/>
              </a:rPr>
              <a:t>;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III.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realizadas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 antes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vínculo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 familiar entre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agente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público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 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nomeado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desde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 que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sem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ajuste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prévio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4" action="ppaction://hlinksldjump"/>
              </a:rPr>
              <a:t>ou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IV.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pessoa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já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exercício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mesmo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órgão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antes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início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vínculo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familiar com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agente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público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desde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que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nomeação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seja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para cargo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nível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hierárquico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igual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mais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baixo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que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anteriormente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ocupado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hlinkClick r:id="rId5" action="ppaction://hlinksldjump"/>
              </a:rPr>
              <a:t>. 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Parágrafo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único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Em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qualquer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caso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, é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vedada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manutenção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familiar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ocupante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cargo sob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subordinação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direta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do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agente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en-US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E316178-2DEA-48CB-8979-61CE7F15C0FD}"/>
              </a:ext>
            </a:extLst>
          </p:cNvPr>
          <p:cNvSpPr/>
          <p:nvPr/>
        </p:nvSpPr>
        <p:spPr>
          <a:xfrm>
            <a:off x="4339363" y="1403755"/>
            <a:ext cx="33217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sz="4400" b="1" dirty="0">
                <a:solidFill>
                  <a:srgbClr val="000000"/>
                </a:solidFill>
                <a:latin typeface="Arial" panose="020B0604020202020204" pitchFamily="34" charset="0"/>
              </a:rPr>
              <a:t>EXCEÇÕES</a:t>
            </a:r>
          </a:p>
        </p:txBody>
      </p:sp>
    </p:spTree>
    <p:extLst>
      <p:ext uri="{BB962C8B-B14F-4D97-AF65-F5344CB8AC3E}">
        <p14:creationId xmlns:p14="http://schemas.microsoft.com/office/powerpoint/2010/main" val="2447150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661201" y="1177515"/>
            <a:ext cx="11088130" cy="121543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A. Contratação de familiar </a:t>
            </a:r>
            <a:r>
              <a:rPr lang="pt-BR" sz="4800" dirty="0">
                <a:highlight>
                  <a:srgbClr val="FFFF00"/>
                </a:highlight>
                <a:latin typeface="+mn-lt"/>
              </a:rPr>
              <a:t>servidor efetivo </a:t>
            </a:r>
            <a:r>
              <a:rPr lang="pt-BR" sz="4800" dirty="0">
                <a:latin typeface="+mn-lt"/>
              </a:rPr>
              <a:t>para cargo</a:t>
            </a:r>
          </a:p>
          <a:p>
            <a:pPr algn="ctr"/>
            <a:r>
              <a:rPr lang="pt-BR" sz="4800" dirty="0">
                <a:latin typeface="+mn-lt"/>
              </a:rPr>
              <a:t>em comissão e função de confiança </a:t>
            </a:r>
          </a:p>
          <a:p>
            <a:pPr algn="ctr"/>
            <a:r>
              <a:rPr lang="pt-BR" sz="2000" b="1" dirty="0">
                <a:latin typeface="+mn-lt"/>
              </a:rPr>
              <a:t>(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art. 3</a:t>
            </a:r>
            <a:r>
              <a:rPr lang="en-US" sz="2000" b="1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I </a:t>
            </a:r>
            <a:r>
              <a:rPr lang="pt-BR" sz="2000" b="1" dirty="0">
                <a:latin typeface="+mn-lt"/>
              </a:rPr>
              <a:t>+ art. 4º, inciso I + § único)</a:t>
            </a:r>
            <a:endParaRPr lang="pt-BR" sz="2200" b="1" dirty="0">
              <a:latin typeface="+mn-lt"/>
            </a:endParaRPr>
          </a:p>
        </p:txBody>
      </p:sp>
      <p:pic>
        <p:nvPicPr>
          <p:cNvPr id="3" name="Graphic 2" descr="User">
            <a:extLst>
              <a:ext uri="{FF2B5EF4-FFF2-40B4-BE49-F238E27FC236}">
                <a16:creationId xmlns:a16="http://schemas.microsoft.com/office/drawing/2014/main" id="{C0CA038F-7873-4E40-AB70-49EA8F1BC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00844" y="4127338"/>
            <a:ext cx="1471613" cy="1471614"/>
          </a:xfrm>
          <a:prstGeom prst="rect">
            <a:avLst/>
          </a:prstGeom>
        </p:spPr>
      </p:pic>
      <p:pic>
        <p:nvPicPr>
          <p:cNvPr id="10" name="Graphic 9" descr="Building">
            <a:extLst>
              <a:ext uri="{FF2B5EF4-FFF2-40B4-BE49-F238E27FC236}">
                <a16:creationId xmlns:a16="http://schemas.microsoft.com/office/drawing/2014/main" id="{445A907A-79E9-9246-BF48-0E2042B949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4624" y="2876738"/>
            <a:ext cx="2300287" cy="4027029"/>
          </a:xfrm>
          <a:prstGeom prst="rect">
            <a:avLst/>
          </a:prstGeom>
        </p:spPr>
      </p:pic>
      <p:pic>
        <p:nvPicPr>
          <p:cNvPr id="17" name="Graphic 16" descr="User">
            <a:extLst>
              <a:ext uri="{FF2B5EF4-FFF2-40B4-BE49-F238E27FC236}">
                <a16:creationId xmlns:a16="http://schemas.microsoft.com/office/drawing/2014/main" id="{38293716-DC05-C142-99EF-F25408B930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24918" y="4283630"/>
            <a:ext cx="1471613" cy="147161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433D8D8-1751-FB40-9EE6-E2048B575CF6}"/>
              </a:ext>
            </a:extLst>
          </p:cNvPr>
          <p:cNvSpPr txBox="1"/>
          <p:nvPr/>
        </p:nvSpPr>
        <p:spPr>
          <a:xfrm>
            <a:off x="9801989" y="4018560"/>
            <a:ext cx="1549271" cy="2282946"/>
          </a:xfrm>
          <a:prstGeom prst="rect">
            <a:avLst/>
          </a:prstGeom>
        </p:spPr>
        <p:txBody>
          <a:bodyPr wrap="none" rtlCol="0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highlight>
                  <a:srgbClr val="FFFF00"/>
                </a:highlight>
                <a:latin typeface="+mn-lt"/>
              </a:rPr>
              <a:t>Servidor</a:t>
            </a:r>
            <a:r>
              <a:rPr lang="en-US" sz="2000" b="1" dirty="0">
                <a:highlight>
                  <a:srgbClr val="FFFF00"/>
                </a:highlight>
                <a:latin typeface="+mn-lt"/>
              </a:rPr>
              <a:t> </a:t>
            </a:r>
            <a:r>
              <a:rPr lang="en-US" sz="2000" b="1" dirty="0" err="1">
                <a:highlight>
                  <a:srgbClr val="FFFF00"/>
                </a:highlight>
                <a:latin typeface="+mn-lt"/>
              </a:rPr>
              <a:t>efetivo</a:t>
            </a:r>
            <a:endParaRPr lang="en-US" sz="2000" b="1" dirty="0">
              <a:highlight>
                <a:srgbClr val="FFFF00"/>
              </a:highlight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Capacidade</a:t>
            </a:r>
            <a:r>
              <a:rPr lang="en-US" sz="2000" b="1" dirty="0"/>
              <a:t> para </a:t>
            </a:r>
          </a:p>
          <a:p>
            <a:r>
              <a:rPr lang="en-US" sz="2000" b="1" dirty="0"/>
              <a:t>       o cargo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+mn-lt"/>
              </a:rPr>
              <a:t>Qualificação</a:t>
            </a:r>
            <a:r>
              <a:rPr lang="en-US" sz="2000" b="1" dirty="0">
                <a:latin typeface="+mn-lt"/>
              </a:rPr>
              <a:t> </a:t>
            </a:r>
          </a:p>
          <a:p>
            <a:r>
              <a:rPr lang="en-US" sz="2000" b="1" dirty="0">
                <a:latin typeface="+mn-lt"/>
              </a:rPr>
              <a:t>       professional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+mn-lt"/>
              </a:rPr>
              <a:t>Qualquer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nível</a:t>
            </a:r>
            <a:endParaRPr lang="en-US" sz="20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Sem </a:t>
            </a:r>
            <a:r>
              <a:rPr lang="en-US" sz="2000" b="1" dirty="0" err="1"/>
              <a:t>subordinação</a:t>
            </a:r>
            <a:endParaRPr lang="en-US" sz="2000" b="1" dirty="0"/>
          </a:p>
          <a:p>
            <a:r>
              <a:rPr lang="en-US" sz="2000" b="1" dirty="0">
                <a:latin typeface="+mn-lt"/>
              </a:rPr>
              <a:t>       </a:t>
            </a:r>
            <a:r>
              <a:rPr lang="en-US" sz="2000" b="1" dirty="0" err="1">
                <a:latin typeface="+mn-lt"/>
              </a:rPr>
              <a:t>direta</a:t>
            </a:r>
            <a:endParaRPr lang="en-US" sz="20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50F2B0E-9118-0B43-A30D-6E31AD95C177}"/>
              </a:ext>
            </a:extLst>
          </p:cNvPr>
          <p:cNvSpPr txBox="1"/>
          <p:nvPr/>
        </p:nvSpPr>
        <p:spPr>
          <a:xfrm>
            <a:off x="2637418" y="3413712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>
                <a:latin typeface="+mn-lt"/>
              </a:rPr>
              <a:t>Agente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público</a:t>
            </a:r>
            <a:r>
              <a:rPr lang="en-US" sz="2000" b="1" dirty="0">
                <a:latin typeface="+mn-lt"/>
              </a:rPr>
              <a:t> </a:t>
            </a:r>
          </a:p>
          <a:p>
            <a:pPr algn="ctr"/>
            <a:r>
              <a:rPr lang="en-US" sz="2000" b="1" dirty="0" err="1"/>
              <a:t>ocupante</a:t>
            </a:r>
            <a:r>
              <a:rPr lang="en-US" sz="2000" b="1" dirty="0"/>
              <a:t> de cargo</a:t>
            </a:r>
            <a:endParaRPr lang="en-US" sz="2000" b="1" dirty="0">
              <a:latin typeface="+mn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4299FC9-1195-8547-8726-E451BD9D98BD}"/>
              </a:ext>
            </a:extLst>
          </p:cNvPr>
          <p:cNvSpPr txBox="1"/>
          <p:nvPr/>
        </p:nvSpPr>
        <p:spPr>
          <a:xfrm>
            <a:off x="8838067" y="2998151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  <p:pic>
        <p:nvPicPr>
          <p:cNvPr id="18" name="Graphic 17" descr="User">
            <a:extLst>
              <a:ext uri="{FF2B5EF4-FFF2-40B4-BE49-F238E27FC236}">
                <a16:creationId xmlns:a16="http://schemas.microsoft.com/office/drawing/2014/main" id="{9C7BD35E-8CA4-6649-87A8-077E215063A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59461" y="3135105"/>
            <a:ext cx="1471613" cy="1471613"/>
          </a:xfrm>
          <a:prstGeom prst="rect">
            <a:avLst/>
          </a:prstGeom>
        </p:spPr>
      </p:pic>
      <p:pic>
        <p:nvPicPr>
          <p:cNvPr id="19" name="Graphic 18" descr="User">
            <a:extLst>
              <a:ext uri="{FF2B5EF4-FFF2-40B4-BE49-F238E27FC236}">
                <a16:creationId xmlns:a16="http://schemas.microsoft.com/office/drawing/2014/main" id="{8C2F10A1-2552-1447-B3E2-8D4F6ACA63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59461" y="5432154"/>
            <a:ext cx="1471613" cy="1471613"/>
          </a:xfrm>
          <a:prstGeom prst="rect">
            <a:avLst/>
          </a:prstGeom>
        </p:spPr>
      </p:pic>
      <p:pic>
        <p:nvPicPr>
          <p:cNvPr id="23" name="Graphic 22" descr="LineStraight">
            <a:extLst>
              <a:ext uri="{FF2B5EF4-FFF2-40B4-BE49-F238E27FC236}">
                <a16:creationId xmlns:a16="http://schemas.microsoft.com/office/drawing/2014/main" id="{4BEED59F-3F33-0D43-B994-968FDF81F2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826507" flipH="1">
            <a:off x="3398694" y="5392868"/>
            <a:ext cx="1104930" cy="914400"/>
          </a:xfrm>
          <a:prstGeom prst="rect">
            <a:avLst/>
          </a:prstGeom>
        </p:spPr>
      </p:pic>
      <p:pic>
        <p:nvPicPr>
          <p:cNvPr id="24" name="Graphic 23" descr="User">
            <a:extLst>
              <a:ext uri="{FF2B5EF4-FFF2-40B4-BE49-F238E27FC236}">
                <a16:creationId xmlns:a16="http://schemas.microsoft.com/office/drawing/2014/main" id="{C3100234-EC34-EE4B-BDAE-7D126AE893F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083926" y="5437976"/>
            <a:ext cx="1471613" cy="147161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2235410F-637C-AD4E-97A5-5FC996017207}"/>
              </a:ext>
            </a:extLst>
          </p:cNvPr>
          <p:cNvSpPr txBox="1"/>
          <p:nvPr/>
        </p:nvSpPr>
        <p:spPr>
          <a:xfrm>
            <a:off x="4910950" y="4645107"/>
            <a:ext cx="3365157" cy="527141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>
                <a:highlight>
                  <a:srgbClr val="FFFF00"/>
                </a:highlight>
              </a:rPr>
              <a:t>Efetivo</a:t>
            </a:r>
            <a:r>
              <a:rPr lang="en-US" sz="1900" b="1" dirty="0">
                <a:highlight>
                  <a:srgbClr val="FFFF00"/>
                </a:highlight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>
                <a:latin typeface="+mn-lt"/>
              </a:rPr>
              <a:t>Subor</a:t>
            </a:r>
            <a:r>
              <a:rPr lang="en-US" sz="1900" b="1" dirty="0" err="1"/>
              <a:t>dinação</a:t>
            </a:r>
            <a:r>
              <a:rPr lang="en-US" sz="1900" b="1" dirty="0"/>
              <a:t> </a:t>
            </a:r>
            <a:r>
              <a:rPr lang="en-US" sz="1900" b="1" dirty="0" err="1"/>
              <a:t>direta</a:t>
            </a:r>
            <a:endParaRPr lang="en-US" sz="1900" b="1" dirty="0">
              <a:latin typeface="+mn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1EF8F3C-9B51-A145-951D-AF3BDCDB40D7}"/>
              </a:ext>
            </a:extLst>
          </p:cNvPr>
          <p:cNvSpPr txBox="1"/>
          <p:nvPr/>
        </p:nvSpPr>
        <p:spPr>
          <a:xfrm>
            <a:off x="4418079" y="2897774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  <p:pic>
        <p:nvPicPr>
          <p:cNvPr id="28" name="Graphic 27" descr="LineStraight">
            <a:extLst>
              <a:ext uri="{FF2B5EF4-FFF2-40B4-BE49-F238E27FC236}">
                <a16:creationId xmlns:a16="http://schemas.microsoft.com/office/drawing/2014/main" id="{3A982F3D-2AE8-1844-BE2A-533372ECC93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H="1">
            <a:off x="661970" y="2386119"/>
            <a:ext cx="11826074" cy="914400"/>
          </a:xfrm>
          <a:prstGeom prst="rect">
            <a:avLst/>
          </a:prstGeom>
        </p:spPr>
      </p:pic>
      <p:pic>
        <p:nvPicPr>
          <p:cNvPr id="29" name="Graphic 28" descr="TwoWomen">
            <a:extLst>
              <a:ext uri="{FF2B5EF4-FFF2-40B4-BE49-F238E27FC236}">
                <a16:creationId xmlns:a16="http://schemas.microsoft.com/office/drawing/2014/main" id="{50045A45-C8B3-5340-932D-749C6478ECC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713" y="2452193"/>
            <a:ext cx="914400" cy="914400"/>
          </a:xfrm>
          <a:prstGeom prst="rect">
            <a:avLst/>
          </a:prstGeom>
        </p:spPr>
      </p:pic>
      <p:pic>
        <p:nvPicPr>
          <p:cNvPr id="21" name="Graphic 17" descr="User">
            <a:extLst>
              <a:ext uri="{FF2B5EF4-FFF2-40B4-BE49-F238E27FC236}">
                <a16:creationId xmlns:a16="http://schemas.microsoft.com/office/drawing/2014/main" id="{9E472869-0F58-4C51-8940-8A4CA387CFC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105822" y="3159122"/>
            <a:ext cx="1471613" cy="1471613"/>
          </a:xfrm>
          <a:prstGeom prst="rect">
            <a:avLst/>
          </a:prstGeom>
        </p:spPr>
      </p:pic>
      <p:pic>
        <p:nvPicPr>
          <p:cNvPr id="25" name="Graphic 22" descr="LineStraight">
            <a:extLst>
              <a:ext uri="{FF2B5EF4-FFF2-40B4-BE49-F238E27FC236}">
                <a16:creationId xmlns:a16="http://schemas.microsoft.com/office/drawing/2014/main" id="{6BD473B9-7FB8-453C-87FC-0F7E53E237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8360706" flipH="1">
            <a:off x="3314370" y="3996047"/>
            <a:ext cx="110493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66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 descr="LineStraight">
            <a:extLst>
              <a:ext uri="{FF2B5EF4-FFF2-40B4-BE49-F238E27FC236}">
                <a16:creationId xmlns:a16="http://schemas.microsoft.com/office/drawing/2014/main" id="{45A65DAE-2323-DD4A-9671-31AA6EE5D2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9749843" flipH="1">
            <a:off x="3282935" y="4686443"/>
            <a:ext cx="3595818" cy="693065"/>
          </a:xfrm>
          <a:prstGeom prst="rect">
            <a:avLst/>
          </a:prstGeom>
        </p:spPr>
      </p:pic>
      <p:sp>
        <p:nvSpPr>
          <p:cNvPr id="4" name="Título 4"/>
          <p:cNvSpPr txBox="1">
            <a:spLocks/>
          </p:cNvSpPr>
          <p:nvPr/>
        </p:nvSpPr>
        <p:spPr>
          <a:xfrm>
            <a:off x="86521" y="1035057"/>
            <a:ext cx="11957433" cy="1498765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A. Contratação de familiar </a:t>
            </a:r>
            <a:r>
              <a:rPr lang="pt-BR" sz="4800" dirty="0">
                <a:highlight>
                  <a:srgbClr val="FFFF00"/>
                </a:highlight>
                <a:latin typeface="+mn-lt"/>
              </a:rPr>
              <a:t>efetivo ou não </a:t>
            </a:r>
            <a:r>
              <a:rPr lang="pt-BR" sz="4800" dirty="0">
                <a:latin typeface="+mn-lt"/>
              </a:rPr>
              <a:t>para cargo</a:t>
            </a:r>
          </a:p>
          <a:p>
            <a:pPr algn="ctr"/>
            <a:r>
              <a:rPr lang="pt-BR" sz="4800" dirty="0">
                <a:latin typeface="+mn-lt"/>
              </a:rPr>
              <a:t>em comissão e função de confiança </a:t>
            </a:r>
            <a:r>
              <a:rPr lang="pt-BR" sz="4800" dirty="0">
                <a:highlight>
                  <a:srgbClr val="FFFF00"/>
                </a:highlight>
                <a:latin typeface="+mn-lt"/>
              </a:rPr>
              <a:t>de nível hierárquico superior</a:t>
            </a:r>
          </a:p>
          <a:p>
            <a:pPr algn="ctr"/>
            <a:r>
              <a:rPr lang="pt-BR" sz="2400" b="1" dirty="0"/>
              <a:t>(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art. 3</a:t>
            </a:r>
            <a:r>
              <a:rPr lang="en-US" sz="2400" b="1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, I </a:t>
            </a:r>
            <a:r>
              <a:rPr lang="pt-BR" sz="2400" b="1" dirty="0"/>
              <a:t>+ art. 4º, inciso II + § único)</a:t>
            </a:r>
            <a:endParaRPr lang="pt-BR" sz="2800" b="1" dirty="0"/>
          </a:p>
          <a:p>
            <a:pPr algn="ctr"/>
            <a:endParaRPr lang="pt-BR" sz="2200" dirty="0">
              <a:latin typeface="+mn-lt"/>
            </a:endParaRPr>
          </a:p>
        </p:txBody>
      </p:sp>
      <p:pic>
        <p:nvPicPr>
          <p:cNvPr id="3" name="Graphic 2" descr="User">
            <a:extLst>
              <a:ext uri="{FF2B5EF4-FFF2-40B4-BE49-F238E27FC236}">
                <a16:creationId xmlns:a16="http://schemas.microsoft.com/office/drawing/2014/main" id="{C0CA038F-7873-4E40-AB70-49EA8F1BCB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98145" y="4432101"/>
            <a:ext cx="1471613" cy="1471614"/>
          </a:xfrm>
          <a:prstGeom prst="rect">
            <a:avLst/>
          </a:prstGeom>
        </p:spPr>
      </p:pic>
      <p:pic>
        <p:nvPicPr>
          <p:cNvPr id="7" name="Graphic 6" descr="User">
            <a:extLst>
              <a:ext uri="{FF2B5EF4-FFF2-40B4-BE49-F238E27FC236}">
                <a16:creationId xmlns:a16="http://schemas.microsoft.com/office/drawing/2014/main" id="{2596FA02-993C-3A43-B209-3DEF280165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13066" y="3105721"/>
            <a:ext cx="1471613" cy="14716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057105B-4B89-C549-9B1C-B7878BE390A9}"/>
              </a:ext>
            </a:extLst>
          </p:cNvPr>
          <p:cNvSpPr txBox="1"/>
          <p:nvPr/>
        </p:nvSpPr>
        <p:spPr>
          <a:xfrm>
            <a:off x="3207007" y="4168531"/>
            <a:ext cx="3365157" cy="527141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>
                <a:highlight>
                  <a:srgbClr val="FFFF00"/>
                </a:highlight>
              </a:rPr>
              <a:t>Efetivo</a:t>
            </a:r>
            <a:r>
              <a:rPr lang="en-US" sz="1900" b="1" dirty="0">
                <a:highlight>
                  <a:srgbClr val="FFFF00"/>
                </a:highlight>
              </a:rPr>
              <a:t> </a:t>
            </a:r>
            <a:r>
              <a:rPr lang="en-US" sz="1900" b="1" dirty="0" err="1">
                <a:highlight>
                  <a:srgbClr val="FFFF00"/>
                </a:highlight>
              </a:rPr>
              <a:t>ou</a:t>
            </a:r>
            <a:r>
              <a:rPr lang="en-US" sz="1900" b="1" dirty="0">
                <a:highlight>
                  <a:srgbClr val="FFFF00"/>
                </a:highlight>
              </a:rPr>
              <a:t> </a:t>
            </a:r>
            <a:r>
              <a:rPr lang="en-US" sz="1900" b="1" dirty="0" err="1">
                <a:highlight>
                  <a:srgbClr val="FFFF00"/>
                </a:highlight>
              </a:rPr>
              <a:t>não</a:t>
            </a:r>
            <a:endParaRPr lang="en-US" sz="1900" b="1" dirty="0">
              <a:highlight>
                <a:srgbClr val="FFFF0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>
                <a:highlight>
                  <a:srgbClr val="FFFF00"/>
                </a:highlight>
              </a:rPr>
              <a:t>Nível</a:t>
            </a:r>
            <a:r>
              <a:rPr lang="en-US" sz="1900" b="1" dirty="0">
                <a:highlight>
                  <a:srgbClr val="FFFF00"/>
                </a:highlight>
              </a:rPr>
              <a:t> </a:t>
            </a:r>
            <a:r>
              <a:rPr lang="en-US" sz="1900" b="1" dirty="0" err="1">
                <a:highlight>
                  <a:srgbClr val="FFFF00"/>
                </a:highlight>
              </a:rPr>
              <a:t>hierárquico</a:t>
            </a:r>
            <a:r>
              <a:rPr lang="en-US" sz="1900" b="1" dirty="0">
                <a:highlight>
                  <a:srgbClr val="FFFF00"/>
                </a:highlight>
              </a:rPr>
              <a:t> </a:t>
            </a:r>
          </a:p>
          <a:p>
            <a:r>
              <a:rPr lang="en-US" sz="1900" b="1" dirty="0">
                <a:highlight>
                  <a:srgbClr val="FFFF00"/>
                </a:highlight>
              </a:rPr>
              <a:t>superior</a:t>
            </a:r>
          </a:p>
        </p:txBody>
      </p:sp>
      <p:pic>
        <p:nvPicPr>
          <p:cNvPr id="10" name="Graphic 9" descr="Building">
            <a:extLst>
              <a:ext uri="{FF2B5EF4-FFF2-40B4-BE49-F238E27FC236}">
                <a16:creationId xmlns:a16="http://schemas.microsoft.com/office/drawing/2014/main" id="{445A907A-79E9-9246-BF48-0E2042B949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6521" y="2895751"/>
            <a:ext cx="2300287" cy="4027029"/>
          </a:xfrm>
          <a:prstGeom prst="rect">
            <a:avLst/>
          </a:prstGeom>
        </p:spPr>
      </p:pic>
      <p:pic>
        <p:nvPicPr>
          <p:cNvPr id="17" name="Graphic 16" descr="User">
            <a:extLst>
              <a:ext uri="{FF2B5EF4-FFF2-40B4-BE49-F238E27FC236}">
                <a16:creationId xmlns:a16="http://schemas.microsoft.com/office/drawing/2014/main" id="{38293716-DC05-C142-99EF-F25408B930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48726" y="4351330"/>
            <a:ext cx="1471613" cy="147161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433D8D8-1751-FB40-9EE6-E2048B575CF6}"/>
              </a:ext>
            </a:extLst>
          </p:cNvPr>
          <p:cNvSpPr txBox="1"/>
          <p:nvPr/>
        </p:nvSpPr>
        <p:spPr>
          <a:xfrm>
            <a:off x="10194759" y="5308753"/>
            <a:ext cx="2838843" cy="187774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highlight>
                  <a:srgbClr val="FFFF00"/>
                </a:highlight>
                <a:latin typeface="+mn-lt"/>
              </a:rPr>
              <a:t>Não</a:t>
            </a:r>
            <a:r>
              <a:rPr lang="en-US" sz="2000" b="1" dirty="0">
                <a:highlight>
                  <a:srgbClr val="FFFF00"/>
                </a:highlight>
                <a:latin typeface="+mn-lt"/>
              </a:rPr>
              <a:t> </a:t>
            </a:r>
            <a:r>
              <a:rPr lang="en-US" sz="2000" b="1" dirty="0" err="1">
                <a:highlight>
                  <a:srgbClr val="FFFF00"/>
                </a:highlight>
                <a:latin typeface="+mn-lt"/>
              </a:rPr>
              <a:t>efetivo</a:t>
            </a:r>
            <a:endParaRPr lang="en-US" sz="2000" b="1" dirty="0">
              <a:highlight>
                <a:srgbClr val="FFFF00"/>
              </a:highlight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Nível</a:t>
            </a:r>
            <a:r>
              <a:rPr lang="en-US" sz="2000" b="1" dirty="0"/>
              <a:t> </a:t>
            </a:r>
            <a:r>
              <a:rPr lang="en-US" sz="2000" b="1" dirty="0" err="1"/>
              <a:t>igual</a:t>
            </a:r>
            <a:r>
              <a:rPr lang="en-US" sz="2000" b="1" dirty="0"/>
              <a:t> </a:t>
            </a:r>
            <a:r>
              <a:rPr lang="en-US" sz="2000" b="1" dirty="0" err="1"/>
              <a:t>ou</a:t>
            </a:r>
            <a:r>
              <a:rPr lang="en-US" sz="2000" b="1" dirty="0"/>
              <a:t> </a:t>
            </a:r>
          </a:p>
          <a:p>
            <a:r>
              <a:rPr lang="en-US" sz="2000" b="1" dirty="0"/>
              <a:t>      inferior</a:t>
            </a:r>
          </a:p>
          <a:p>
            <a:endParaRPr lang="en-US" sz="20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50F2B0E-9118-0B43-A30D-6E31AD95C177}"/>
              </a:ext>
            </a:extLst>
          </p:cNvPr>
          <p:cNvSpPr txBox="1"/>
          <p:nvPr/>
        </p:nvSpPr>
        <p:spPr>
          <a:xfrm>
            <a:off x="2378369" y="3086173"/>
            <a:ext cx="914400" cy="736279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>
                <a:latin typeface="+mn-lt"/>
              </a:rPr>
              <a:t>Agente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público</a:t>
            </a:r>
            <a:r>
              <a:rPr lang="en-US" sz="2000" b="1" dirty="0">
                <a:latin typeface="+mn-lt"/>
              </a:rPr>
              <a:t> </a:t>
            </a:r>
          </a:p>
          <a:p>
            <a:pPr algn="ctr"/>
            <a:r>
              <a:rPr lang="en-US" sz="2000" b="1" dirty="0" err="1"/>
              <a:t>ocupante</a:t>
            </a:r>
            <a:r>
              <a:rPr lang="en-US" sz="2000" b="1" dirty="0"/>
              <a:t> de cargo</a:t>
            </a:r>
            <a:endParaRPr lang="en-US" sz="2000" b="1" dirty="0">
              <a:latin typeface="+mn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4299FC9-1195-8547-8726-E451BD9D98BD}"/>
              </a:ext>
            </a:extLst>
          </p:cNvPr>
          <p:cNvSpPr txBox="1"/>
          <p:nvPr/>
        </p:nvSpPr>
        <p:spPr>
          <a:xfrm>
            <a:off x="9312233" y="292988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B9CA53A-C814-A147-9BCB-D19573A8B637}"/>
              </a:ext>
            </a:extLst>
          </p:cNvPr>
          <p:cNvSpPr txBox="1"/>
          <p:nvPr/>
        </p:nvSpPr>
        <p:spPr>
          <a:xfrm>
            <a:off x="6474270" y="2850629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  <p:pic>
        <p:nvPicPr>
          <p:cNvPr id="18" name="Graphic 17" descr="User">
            <a:extLst>
              <a:ext uri="{FF2B5EF4-FFF2-40B4-BE49-F238E27FC236}">
                <a16:creationId xmlns:a16="http://schemas.microsoft.com/office/drawing/2014/main" id="{16682D21-3B56-1F40-A2CF-628F9CED25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69542" y="5451167"/>
            <a:ext cx="1471613" cy="1471613"/>
          </a:xfrm>
          <a:prstGeom prst="rect">
            <a:avLst/>
          </a:prstGeom>
        </p:spPr>
      </p:pic>
      <p:pic>
        <p:nvPicPr>
          <p:cNvPr id="19" name="Graphic 18" descr="LineStraight">
            <a:extLst>
              <a:ext uri="{FF2B5EF4-FFF2-40B4-BE49-F238E27FC236}">
                <a16:creationId xmlns:a16="http://schemas.microsoft.com/office/drawing/2014/main" id="{47A66FA6-63D1-2E48-83B0-85D76B7E918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H="1">
            <a:off x="619794" y="2298278"/>
            <a:ext cx="11572205" cy="661740"/>
          </a:xfrm>
          <a:prstGeom prst="rect">
            <a:avLst/>
          </a:prstGeom>
        </p:spPr>
      </p:pic>
      <p:pic>
        <p:nvPicPr>
          <p:cNvPr id="23" name="Graphic 22" descr="TwoWomen">
            <a:extLst>
              <a:ext uri="{FF2B5EF4-FFF2-40B4-BE49-F238E27FC236}">
                <a16:creationId xmlns:a16="http://schemas.microsoft.com/office/drawing/2014/main" id="{B6B59469-008A-3D46-8CBA-E69264A014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0" y="2436492"/>
            <a:ext cx="914400" cy="914400"/>
          </a:xfrm>
          <a:prstGeom prst="rect">
            <a:avLst/>
          </a:prstGeom>
        </p:spPr>
      </p:pic>
      <p:pic>
        <p:nvPicPr>
          <p:cNvPr id="24" name="Graphic 23" descr="User">
            <a:extLst>
              <a:ext uri="{FF2B5EF4-FFF2-40B4-BE49-F238E27FC236}">
                <a16:creationId xmlns:a16="http://schemas.microsoft.com/office/drawing/2014/main" id="{B6B1C565-67B4-F547-A920-293021A2001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3757984" y="3055056"/>
            <a:ext cx="1471613" cy="1394975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7524556-6E8F-C947-80AB-798D6AEC21F2}"/>
              </a:ext>
            </a:extLst>
          </p:cNvPr>
          <p:cNvSpPr txBox="1"/>
          <p:nvPr/>
        </p:nvSpPr>
        <p:spPr>
          <a:xfrm>
            <a:off x="4237425" y="2843864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4343B8-FE20-0848-AA9E-6E6538E49C8D}"/>
              </a:ext>
            </a:extLst>
          </p:cNvPr>
          <p:cNvSpPr txBox="1"/>
          <p:nvPr/>
        </p:nvSpPr>
        <p:spPr>
          <a:xfrm>
            <a:off x="6174238" y="4475899"/>
            <a:ext cx="1549271" cy="1665709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/>
              <a:t>E</a:t>
            </a:r>
            <a:r>
              <a:rPr lang="en-US" sz="1900" b="1" dirty="0" err="1">
                <a:latin typeface="+mn-lt"/>
              </a:rPr>
              <a:t>fetivo</a:t>
            </a:r>
            <a:r>
              <a:rPr lang="en-US" sz="1900" b="1" dirty="0">
                <a:latin typeface="+mn-lt"/>
              </a:rPr>
              <a:t> </a:t>
            </a:r>
            <a:r>
              <a:rPr lang="en-US" sz="1900" b="1" dirty="0" err="1">
                <a:latin typeface="+mn-lt"/>
              </a:rPr>
              <a:t>ou</a:t>
            </a:r>
            <a:r>
              <a:rPr lang="en-US" sz="1900" b="1" dirty="0">
                <a:latin typeface="+mn-lt"/>
              </a:rPr>
              <a:t> </a:t>
            </a:r>
            <a:r>
              <a:rPr lang="en-US" sz="1900" b="1" dirty="0" err="1">
                <a:latin typeface="+mn-lt"/>
              </a:rPr>
              <a:t>não</a:t>
            </a:r>
            <a:endParaRPr lang="en-US" sz="19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/>
              <a:t>Nível</a:t>
            </a:r>
            <a:r>
              <a:rPr lang="en-US" sz="1900" b="1" dirty="0"/>
              <a:t> </a:t>
            </a:r>
            <a:r>
              <a:rPr lang="en-US" sz="1900" b="1" dirty="0" err="1"/>
              <a:t>hierárquico</a:t>
            </a:r>
            <a:r>
              <a:rPr lang="en-US" sz="1900" b="1" dirty="0"/>
              <a:t> superior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/>
              <a:t>Subordinação</a:t>
            </a:r>
            <a:r>
              <a:rPr lang="en-US" sz="1900" b="1" dirty="0"/>
              <a:t> </a:t>
            </a:r>
            <a:r>
              <a:rPr lang="en-US" sz="1900" b="1" dirty="0" err="1"/>
              <a:t>direta</a:t>
            </a:r>
            <a:endParaRPr lang="en-US" sz="1900" b="1" dirty="0"/>
          </a:p>
          <a:p>
            <a:endParaRPr lang="en-US" sz="1900" b="1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pPr algn="ctr"/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7523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190312"/>
            <a:ext cx="11088130" cy="121543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A. Contratação de familiar para cargo</a:t>
            </a:r>
          </a:p>
          <a:p>
            <a:pPr algn="ctr"/>
            <a:r>
              <a:rPr lang="pt-BR" sz="4800" dirty="0">
                <a:latin typeface="+mn-lt"/>
              </a:rPr>
              <a:t>em comissão e função de confiança </a:t>
            </a:r>
            <a:r>
              <a:rPr lang="pt-BR" sz="4800" dirty="0">
                <a:highlight>
                  <a:srgbClr val="FFFF00"/>
                </a:highlight>
                <a:latin typeface="+mn-lt"/>
              </a:rPr>
              <a:t>antes do vínculo familiar</a:t>
            </a:r>
          </a:p>
          <a:p>
            <a:pPr algn="ctr"/>
            <a:r>
              <a:rPr lang="pt-BR" sz="2000" b="1" dirty="0"/>
              <a:t>(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art. 3</a:t>
            </a:r>
            <a:r>
              <a:rPr lang="en-US" sz="2000" b="1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I </a:t>
            </a:r>
            <a:r>
              <a:rPr lang="pt-BR" sz="2000" b="1" dirty="0"/>
              <a:t>+ art. 4º, inciso III + § único)</a:t>
            </a:r>
            <a:endParaRPr lang="pt-BR" sz="2400" b="1" dirty="0"/>
          </a:p>
          <a:p>
            <a:pPr algn="ctr"/>
            <a:endParaRPr lang="pt-BR" sz="2200" dirty="0">
              <a:latin typeface="+mn-lt"/>
            </a:endParaRPr>
          </a:p>
        </p:txBody>
      </p:sp>
      <p:pic>
        <p:nvPicPr>
          <p:cNvPr id="3" name="Graphic 2" descr="User">
            <a:extLst>
              <a:ext uri="{FF2B5EF4-FFF2-40B4-BE49-F238E27FC236}">
                <a16:creationId xmlns:a16="http://schemas.microsoft.com/office/drawing/2014/main" id="{C0CA038F-7873-4E40-AB70-49EA8F1BC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5151" y="4006611"/>
            <a:ext cx="1471613" cy="14716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057105B-4B89-C549-9B1C-B7878BE390A9}"/>
              </a:ext>
            </a:extLst>
          </p:cNvPr>
          <p:cNvSpPr txBox="1"/>
          <p:nvPr/>
        </p:nvSpPr>
        <p:spPr>
          <a:xfrm>
            <a:off x="8807626" y="4258337"/>
            <a:ext cx="3066652" cy="1215918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 err="1"/>
              <a:t>Efetivo</a:t>
            </a:r>
            <a:r>
              <a:rPr lang="en-US" sz="1900" b="1" dirty="0"/>
              <a:t> </a:t>
            </a:r>
            <a:r>
              <a:rPr lang="en-US" sz="1900" b="1" dirty="0" err="1"/>
              <a:t>ou</a:t>
            </a:r>
            <a:r>
              <a:rPr lang="en-US" sz="1900" b="1" dirty="0"/>
              <a:t> </a:t>
            </a:r>
            <a:r>
              <a:rPr lang="en-US" sz="1900" b="1" dirty="0" err="1"/>
              <a:t>não</a:t>
            </a:r>
            <a:endParaRPr lang="en-US" sz="19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 err="1"/>
              <a:t>Sem</a:t>
            </a:r>
            <a:r>
              <a:rPr lang="en-US" sz="1900" b="1" dirty="0"/>
              <a:t> </a:t>
            </a:r>
            <a:r>
              <a:rPr lang="en-US" sz="1900" b="1" dirty="0" err="1"/>
              <a:t>ajuste</a:t>
            </a:r>
            <a:r>
              <a:rPr lang="en-US" sz="1900" b="1" dirty="0"/>
              <a:t> </a:t>
            </a:r>
            <a:r>
              <a:rPr lang="en-US" sz="1900" b="1" dirty="0" err="1"/>
              <a:t>prévio</a:t>
            </a:r>
            <a:endParaRPr lang="en-US" sz="19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 err="1"/>
              <a:t>Qualquer</a:t>
            </a:r>
            <a:r>
              <a:rPr lang="en-US" sz="1900" b="1" dirty="0"/>
              <a:t> </a:t>
            </a:r>
            <a:r>
              <a:rPr lang="en-US" sz="1900" b="1" dirty="0" err="1"/>
              <a:t>nível</a:t>
            </a:r>
            <a:endParaRPr lang="en-US" sz="1900" b="1" dirty="0"/>
          </a:p>
          <a:p>
            <a:endParaRPr lang="en-US" sz="1900" b="1" dirty="0">
              <a:latin typeface="+mn-lt"/>
            </a:endParaRPr>
          </a:p>
        </p:txBody>
      </p:sp>
      <p:pic>
        <p:nvPicPr>
          <p:cNvPr id="10" name="Graphic 9" descr="Building">
            <a:extLst>
              <a:ext uri="{FF2B5EF4-FFF2-40B4-BE49-F238E27FC236}">
                <a16:creationId xmlns:a16="http://schemas.microsoft.com/office/drawing/2014/main" id="{445A907A-79E9-9246-BF48-0E2042B949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7233" y="2830971"/>
            <a:ext cx="2300287" cy="402702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50F2B0E-9118-0B43-A30D-6E31AD95C177}"/>
              </a:ext>
            </a:extLst>
          </p:cNvPr>
          <p:cNvSpPr txBox="1"/>
          <p:nvPr/>
        </p:nvSpPr>
        <p:spPr>
          <a:xfrm>
            <a:off x="2250768" y="3261325"/>
            <a:ext cx="914400" cy="914400"/>
          </a:xfrm>
          <a:prstGeom prst="rect">
            <a:avLst/>
          </a:prstGeom>
        </p:spPr>
        <p:txBody>
          <a:bodyPr wrap="none" rtlCol="0">
            <a:normAutofit lnSpcReduction="10000"/>
          </a:bodyPr>
          <a:lstStyle/>
          <a:p>
            <a:pPr algn="ctr"/>
            <a:r>
              <a:rPr lang="en-US" sz="2000" b="1" dirty="0" err="1">
                <a:latin typeface="+mn-lt"/>
              </a:rPr>
              <a:t>Agente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público</a:t>
            </a:r>
            <a:r>
              <a:rPr lang="en-US" sz="2000" b="1" dirty="0">
                <a:latin typeface="+mn-lt"/>
              </a:rPr>
              <a:t> </a:t>
            </a:r>
          </a:p>
          <a:p>
            <a:pPr algn="ctr"/>
            <a:r>
              <a:rPr lang="en-US" sz="2000" b="1" dirty="0" err="1"/>
              <a:t>ocupante</a:t>
            </a:r>
            <a:r>
              <a:rPr lang="en-US" sz="2000" b="1" dirty="0"/>
              <a:t> </a:t>
            </a:r>
          </a:p>
          <a:p>
            <a:pPr algn="ctr"/>
            <a:r>
              <a:rPr lang="en-US" sz="2000" b="1" dirty="0"/>
              <a:t>de cargo</a:t>
            </a:r>
            <a:endParaRPr lang="en-US" sz="2000" b="1" dirty="0">
              <a:latin typeface="+mn-lt"/>
            </a:endParaRPr>
          </a:p>
        </p:txBody>
      </p:sp>
      <p:pic>
        <p:nvPicPr>
          <p:cNvPr id="18" name="Graphic 17" descr="LineStraight">
            <a:extLst>
              <a:ext uri="{FF2B5EF4-FFF2-40B4-BE49-F238E27FC236}">
                <a16:creationId xmlns:a16="http://schemas.microsoft.com/office/drawing/2014/main" id="{97AE6888-83E3-8F4B-B76F-563638D37A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47070" y="2210875"/>
            <a:ext cx="10672390" cy="914400"/>
          </a:xfrm>
          <a:prstGeom prst="rect">
            <a:avLst/>
          </a:prstGeom>
        </p:spPr>
      </p:pic>
      <p:pic>
        <p:nvPicPr>
          <p:cNvPr id="5" name="Graphic 4" descr="TwoWomen">
            <a:extLst>
              <a:ext uri="{FF2B5EF4-FFF2-40B4-BE49-F238E27FC236}">
                <a16:creationId xmlns:a16="http://schemas.microsoft.com/office/drawing/2014/main" id="{C63AC656-5C04-3E46-8CA9-6236D574517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201400" y="2500183"/>
            <a:ext cx="914400" cy="9144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518CB0A-A704-2541-9380-B7F0FD059238}"/>
              </a:ext>
            </a:extLst>
          </p:cNvPr>
          <p:cNvSpPr txBox="1"/>
          <p:nvPr/>
        </p:nvSpPr>
        <p:spPr>
          <a:xfrm>
            <a:off x="6442024" y="2711017"/>
            <a:ext cx="344408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>
                <a:latin typeface="+mn-lt"/>
              </a:rPr>
              <a:t>Agente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público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/>
              <a:t>ocupante</a:t>
            </a:r>
            <a:r>
              <a:rPr lang="en-US" sz="2000" b="1" dirty="0"/>
              <a:t> de cargo</a:t>
            </a:r>
            <a:endParaRPr lang="en-US" sz="2000" b="1" dirty="0">
              <a:latin typeface="+mn-lt"/>
            </a:endParaRPr>
          </a:p>
        </p:txBody>
      </p:sp>
      <p:pic>
        <p:nvPicPr>
          <p:cNvPr id="24" name="Graphic 23" descr="User">
            <a:extLst>
              <a:ext uri="{FF2B5EF4-FFF2-40B4-BE49-F238E27FC236}">
                <a16:creationId xmlns:a16="http://schemas.microsoft.com/office/drawing/2014/main" id="{411BCD53-6860-2C48-8AF1-7857FDD6139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88298" y="5399711"/>
            <a:ext cx="1471613" cy="1471613"/>
          </a:xfrm>
          <a:prstGeom prst="rect">
            <a:avLst/>
          </a:prstGeom>
        </p:spPr>
      </p:pic>
      <p:pic>
        <p:nvPicPr>
          <p:cNvPr id="25" name="Graphic 24" descr="LineStraight">
            <a:extLst>
              <a:ext uri="{FF2B5EF4-FFF2-40B4-BE49-F238E27FC236}">
                <a16:creationId xmlns:a16="http://schemas.microsoft.com/office/drawing/2014/main" id="{890FD13F-01C3-7B48-B2FB-B931A6A4727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2826507" flipH="1">
            <a:off x="3000408" y="5343422"/>
            <a:ext cx="915985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3E29FB86-ECE8-AF4B-A62F-B180B9568972}"/>
              </a:ext>
            </a:extLst>
          </p:cNvPr>
          <p:cNvSpPr txBox="1"/>
          <p:nvPr/>
        </p:nvSpPr>
        <p:spPr>
          <a:xfrm>
            <a:off x="4252427" y="4478847"/>
            <a:ext cx="3365157" cy="527141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 err="1"/>
              <a:t>Efetivo</a:t>
            </a:r>
            <a:r>
              <a:rPr lang="en-US" sz="1900" b="1" dirty="0"/>
              <a:t> </a:t>
            </a:r>
            <a:r>
              <a:rPr lang="en-US" sz="1900" b="1" dirty="0" err="1"/>
              <a:t>ou</a:t>
            </a:r>
            <a:r>
              <a:rPr lang="en-US" sz="1900" b="1" dirty="0"/>
              <a:t> </a:t>
            </a:r>
            <a:r>
              <a:rPr lang="en-US" sz="1900" b="1" dirty="0" err="1"/>
              <a:t>não</a:t>
            </a:r>
            <a:endParaRPr lang="en-US" sz="19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>
                <a:latin typeface="+mn-lt"/>
              </a:rPr>
              <a:t>Subor</a:t>
            </a:r>
            <a:r>
              <a:rPr lang="en-US" sz="1900" b="1" dirty="0" err="1"/>
              <a:t>dinação</a:t>
            </a:r>
            <a:r>
              <a:rPr lang="en-US" sz="1900" b="1" dirty="0"/>
              <a:t> </a:t>
            </a:r>
            <a:r>
              <a:rPr lang="en-US" sz="1900" b="1" dirty="0" err="1"/>
              <a:t>direta</a:t>
            </a:r>
            <a:endParaRPr lang="en-US" sz="1900" b="1" dirty="0">
              <a:latin typeface="+mn-lt"/>
            </a:endParaRPr>
          </a:p>
        </p:txBody>
      </p:sp>
      <p:pic>
        <p:nvPicPr>
          <p:cNvPr id="27" name="Graphic 26" descr="User">
            <a:extLst>
              <a:ext uri="{FF2B5EF4-FFF2-40B4-BE49-F238E27FC236}">
                <a16:creationId xmlns:a16="http://schemas.microsoft.com/office/drawing/2014/main" id="{57739F6B-8E9A-204D-906C-A7FFB927849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488834" y="4108678"/>
            <a:ext cx="1471613" cy="1471613"/>
          </a:xfrm>
          <a:prstGeom prst="rect">
            <a:avLst/>
          </a:prstGeom>
        </p:spPr>
      </p:pic>
      <p:pic>
        <p:nvPicPr>
          <p:cNvPr id="28" name="Graphic 27" descr="User">
            <a:extLst>
              <a:ext uri="{FF2B5EF4-FFF2-40B4-BE49-F238E27FC236}">
                <a16:creationId xmlns:a16="http://schemas.microsoft.com/office/drawing/2014/main" id="{22AF9FD2-3709-6243-B177-DF055CCCF93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491314" y="5355493"/>
            <a:ext cx="1471613" cy="1471613"/>
          </a:xfrm>
          <a:prstGeom prst="rect">
            <a:avLst/>
          </a:prstGeom>
        </p:spPr>
      </p:pic>
      <p:pic>
        <p:nvPicPr>
          <p:cNvPr id="29" name="Graphic 28" descr="User">
            <a:extLst>
              <a:ext uri="{FF2B5EF4-FFF2-40B4-BE49-F238E27FC236}">
                <a16:creationId xmlns:a16="http://schemas.microsoft.com/office/drawing/2014/main" id="{C611BD9F-5973-3844-A3AF-E4A8782BA5E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486354" y="2896954"/>
            <a:ext cx="1471613" cy="1471613"/>
          </a:xfrm>
          <a:prstGeom prst="rect">
            <a:avLst/>
          </a:prstGeom>
        </p:spPr>
      </p:pic>
      <p:pic>
        <p:nvPicPr>
          <p:cNvPr id="17" name="Graphic 23" descr="User">
            <a:extLst>
              <a:ext uri="{FF2B5EF4-FFF2-40B4-BE49-F238E27FC236}">
                <a16:creationId xmlns:a16="http://schemas.microsoft.com/office/drawing/2014/main" id="{5D590025-20FC-4945-B4C9-683B8B7E6B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73578" y="3207556"/>
            <a:ext cx="1471613" cy="1471613"/>
          </a:xfrm>
          <a:prstGeom prst="rect">
            <a:avLst/>
          </a:prstGeom>
        </p:spPr>
      </p:pic>
      <p:sp>
        <p:nvSpPr>
          <p:cNvPr id="19" name="TextBox 22">
            <a:extLst>
              <a:ext uri="{FF2B5EF4-FFF2-40B4-BE49-F238E27FC236}">
                <a16:creationId xmlns:a16="http://schemas.microsoft.com/office/drawing/2014/main" id="{CFB7C19C-CBBD-4C21-BB5C-17DD4C39F4C5}"/>
              </a:ext>
            </a:extLst>
          </p:cNvPr>
          <p:cNvSpPr txBox="1"/>
          <p:nvPr/>
        </p:nvSpPr>
        <p:spPr>
          <a:xfrm>
            <a:off x="2752732" y="2658424"/>
            <a:ext cx="344408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>
                <a:latin typeface="+mn-lt"/>
              </a:rPr>
              <a:t>Agente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público</a:t>
            </a:r>
            <a:r>
              <a:rPr lang="en-US" sz="2000" b="1" dirty="0">
                <a:latin typeface="+mn-lt"/>
              </a:rPr>
              <a:t> </a:t>
            </a:r>
          </a:p>
          <a:p>
            <a:pPr algn="ctr"/>
            <a:r>
              <a:rPr lang="en-US" sz="2000" b="1" dirty="0" err="1"/>
              <a:t>ocupante</a:t>
            </a:r>
            <a:r>
              <a:rPr lang="en-US" sz="2000" b="1" dirty="0"/>
              <a:t> de cargo</a:t>
            </a:r>
            <a:endParaRPr lang="en-US" sz="2000" b="1" dirty="0">
              <a:latin typeface="+mn-lt"/>
            </a:endParaRPr>
          </a:p>
        </p:txBody>
      </p:sp>
      <p:pic>
        <p:nvPicPr>
          <p:cNvPr id="20" name="Graphic 24" descr="LineStraight">
            <a:extLst>
              <a:ext uri="{FF2B5EF4-FFF2-40B4-BE49-F238E27FC236}">
                <a16:creationId xmlns:a16="http://schemas.microsoft.com/office/drawing/2014/main" id="{195747A7-5DE5-46FE-956C-64B0C134568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8725945" flipH="1">
            <a:off x="2947868" y="4052878"/>
            <a:ext cx="91598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858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045030"/>
            <a:ext cx="11088130" cy="1360714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A. Contratação de familiar </a:t>
            </a:r>
            <a:r>
              <a:rPr lang="pt-BR" sz="4800" dirty="0">
                <a:highlight>
                  <a:srgbClr val="FFFF00"/>
                </a:highlight>
                <a:latin typeface="+mn-lt"/>
              </a:rPr>
              <a:t>já em exercício antes do vínculo familiar </a:t>
            </a:r>
            <a:r>
              <a:rPr lang="pt-BR" sz="4800" dirty="0">
                <a:latin typeface="+mn-lt"/>
              </a:rPr>
              <a:t>para cargo em comissão e função de confiança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/>
              <a:t>(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art. 3</a:t>
            </a:r>
            <a:r>
              <a:rPr lang="en-US" sz="2400" b="1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, I </a:t>
            </a:r>
            <a:r>
              <a:rPr lang="pt-BR" sz="2400" b="1" dirty="0"/>
              <a:t>+ art. 4º, inciso IV + § único)</a:t>
            </a:r>
            <a:endParaRPr lang="pt-BR" sz="2800" b="1" dirty="0"/>
          </a:p>
          <a:p>
            <a:pPr algn="ctr"/>
            <a:endParaRPr lang="pt-BR" sz="2200" dirty="0">
              <a:latin typeface="+mn-lt"/>
            </a:endParaRPr>
          </a:p>
        </p:txBody>
      </p:sp>
      <p:pic>
        <p:nvPicPr>
          <p:cNvPr id="3" name="Graphic 2" descr="User">
            <a:extLst>
              <a:ext uri="{FF2B5EF4-FFF2-40B4-BE49-F238E27FC236}">
                <a16:creationId xmlns:a16="http://schemas.microsoft.com/office/drawing/2014/main" id="{C0CA038F-7873-4E40-AB70-49EA8F1BC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2002" y="3985772"/>
            <a:ext cx="1471613" cy="1471614"/>
          </a:xfrm>
          <a:prstGeom prst="rect">
            <a:avLst/>
          </a:prstGeom>
        </p:spPr>
      </p:pic>
      <p:pic>
        <p:nvPicPr>
          <p:cNvPr id="7" name="Graphic 6" descr="User">
            <a:extLst>
              <a:ext uri="{FF2B5EF4-FFF2-40B4-BE49-F238E27FC236}">
                <a16:creationId xmlns:a16="http://schemas.microsoft.com/office/drawing/2014/main" id="{2596FA02-993C-3A43-B209-3DEF280165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99421" y="4011418"/>
            <a:ext cx="1471613" cy="1471613"/>
          </a:xfrm>
          <a:prstGeom prst="rect">
            <a:avLst/>
          </a:prstGeom>
        </p:spPr>
      </p:pic>
      <p:pic>
        <p:nvPicPr>
          <p:cNvPr id="10" name="Graphic 9" descr="Building">
            <a:extLst>
              <a:ext uri="{FF2B5EF4-FFF2-40B4-BE49-F238E27FC236}">
                <a16:creationId xmlns:a16="http://schemas.microsoft.com/office/drawing/2014/main" id="{445A907A-79E9-9246-BF48-0E2042B949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8467" y="2927616"/>
            <a:ext cx="2300287" cy="402702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50F2B0E-9118-0B43-A30D-6E31AD95C177}"/>
              </a:ext>
            </a:extLst>
          </p:cNvPr>
          <p:cNvSpPr txBox="1"/>
          <p:nvPr/>
        </p:nvSpPr>
        <p:spPr>
          <a:xfrm>
            <a:off x="2583812" y="3355222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>
                <a:latin typeface="+mn-lt"/>
              </a:rPr>
              <a:t>Agente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público</a:t>
            </a:r>
            <a:r>
              <a:rPr lang="en-US" sz="2000" b="1" dirty="0">
                <a:latin typeface="+mn-lt"/>
              </a:rPr>
              <a:t> </a:t>
            </a:r>
          </a:p>
          <a:p>
            <a:pPr algn="ctr"/>
            <a:r>
              <a:rPr lang="en-US" sz="2000" b="1" dirty="0" err="1"/>
              <a:t>ocupante</a:t>
            </a:r>
            <a:r>
              <a:rPr lang="en-US" sz="2000" b="1" dirty="0"/>
              <a:t> de cargo</a:t>
            </a:r>
            <a:endParaRPr lang="en-US" sz="2000" b="1" dirty="0">
              <a:latin typeface="+mn-lt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B9CA53A-C814-A147-9BCB-D19573A8B637}"/>
              </a:ext>
            </a:extLst>
          </p:cNvPr>
          <p:cNvSpPr txBox="1"/>
          <p:nvPr/>
        </p:nvSpPr>
        <p:spPr>
          <a:xfrm>
            <a:off x="4697752" y="3340714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/>
              <a:t>Agente</a:t>
            </a:r>
            <a:r>
              <a:rPr lang="en-US" sz="2000" b="1" dirty="0"/>
              <a:t> </a:t>
            </a:r>
            <a:r>
              <a:rPr lang="en-US" sz="2000" b="1" dirty="0" err="1"/>
              <a:t>públio</a:t>
            </a:r>
            <a:endParaRPr lang="en-US" sz="2000" b="1" dirty="0"/>
          </a:p>
          <a:p>
            <a:pPr algn="ctr"/>
            <a:r>
              <a:rPr lang="en-US" sz="2000" b="1" dirty="0" err="1">
                <a:latin typeface="+mn-lt"/>
              </a:rPr>
              <a:t>ocupante</a:t>
            </a:r>
            <a:r>
              <a:rPr lang="en-US" sz="2000" b="1" dirty="0">
                <a:latin typeface="+mn-lt"/>
              </a:rPr>
              <a:t> de cargo </a:t>
            </a:r>
          </a:p>
        </p:txBody>
      </p:sp>
      <p:pic>
        <p:nvPicPr>
          <p:cNvPr id="18" name="Graphic 17" descr="LineStraight">
            <a:extLst>
              <a:ext uri="{FF2B5EF4-FFF2-40B4-BE49-F238E27FC236}">
                <a16:creationId xmlns:a16="http://schemas.microsoft.com/office/drawing/2014/main" id="{97AE6888-83E3-8F4B-B76F-563638D37A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871537" y="2423282"/>
            <a:ext cx="11166095" cy="914400"/>
          </a:xfrm>
          <a:prstGeom prst="rect">
            <a:avLst/>
          </a:prstGeom>
        </p:spPr>
      </p:pic>
      <p:pic>
        <p:nvPicPr>
          <p:cNvPr id="5" name="Graphic 4" descr="TwoWomen">
            <a:extLst>
              <a:ext uri="{FF2B5EF4-FFF2-40B4-BE49-F238E27FC236}">
                <a16:creationId xmlns:a16="http://schemas.microsoft.com/office/drawing/2014/main" id="{C63AC656-5C04-3E46-8CA9-6236D574517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253752" y="2927717"/>
            <a:ext cx="914400" cy="914400"/>
          </a:xfrm>
          <a:prstGeom prst="rect">
            <a:avLst/>
          </a:prstGeom>
        </p:spPr>
      </p:pic>
      <p:pic>
        <p:nvPicPr>
          <p:cNvPr id="13" name="Graphic 12" descr="User">
            <a:extLst>
              <a:ext uri="{FF2B5EF4-FFF2-40B4-BE49-F238E27FC236}">
                <a16:creationId xmlns:a16="http://schemas.microsoft.com/office/drawing/2014/main" id="{14329F0A-A0BC-7940-81A9-DB68BE0DA02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215758" y="4011419"/>
            <a:ext cx="1471613" cy="1471613"/>
          </a:xfrm>
          <a:prstGeom prst="rect">
            <a:avLst/>
          </a:prstGeom>
        </p:spPr>
      </p:pic>
      <p:pic>
        <p:nvPicPr>
          <p:cNvPr id="14" name="Graphic 13" descr="User">
            <a:extLst>
              <a:ext uri="{FF2B5EF4-FFF2-40B4-BE49-F238E27FC236}">
                <a16:creationId xmlns:a16="http://schemas.microsoft.com/office/drawing/2014/main" id="{1E33248A-42FA-4743-B298-FF86A18115A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215758" y="5496176"/>
            <a:ext cx="1471613" cy="14716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780ABF-337E-5944-9386-D98D17F24DB7}"/>
              </a:ext>
            </a:extLst>
          </p:cNvPr>
          <p:cNvSpPr txBox="1"/>
          <p:nvPr/>
        </p:nvSpPr>
        <p:spPr>
          <a:xfrm>
            <a:off x="9652087" y="4541080"/>
            <a:ext cx="2272228" cy="2094841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E</a:t>
            </a:r>
            <a:r>
              <a:rPr lang="en-US" sz="2000" b="1" dirty="0" err="1">
                <a:latin typeface="+mn-lt"/>
              </a:rPr>
              <a:t>fetivo</a:t>
            </a:r>
            <a:r>
              <a:rPr lang="en-US" sz="2000" b="1" dirty="0"/>
              <a:t> </a:t>
            </a:r>
            <a:r>
              <a:rPr lang="en-US" sz="2000" b="1" dirty="0" err="1">
                <a:latin typeface="+mn-lt"/>
              </a:rPr>
              <a:t>ou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não</a:t>
            </a:r>
            <a:endParaRPr lang="en-US" sz="20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+mn-lt"/>
              </a:rPr>
              <a:t>Nomeação</a:t>
            </a:r>
            <a:r>
              <a:rPr lang="en-US" sz="2000" b="1" dirty="0">
                <a:latin typeface="+mn-lt"/>
              </a:rPr>
              <a:t> para </a:t>
            </a:r>
          </a:p>
          <a:p>
            <a:r>
              <a:rPr lang="en-US" sz="2000" b="1" dirty="0" err="1"/>
              <a:t>nível</a:t>
            </a:r>
            <a:r>
              <a:rPr lang="en-US" sz="2000" b="1" dirty="0"/>
              <a:t> </a:t>
            </a:r>
            <a:r>
              <a:rPr lang="en-US" sz="2000" b="1" dirty="0" err="1"/>
              <a:t>igual</a:t>
            </a:r>
            <a:r>
              <a:rPr lang="en-US" sz="2000" b="1" dirty="0"/>
              <a:t> </a:t>
            </a:r>
            <a:r>
              <a:rPr lang="en-US" sz="2000" b="1" dirty="0" err="1"/>
              <a:t>ou</a:t>
            </a:r>
            <a:r>
              <a:rPr lang="en-US" sz="2000" b="1" dirty="0"/>
              <a:t> inferior</a:t>
            </a:r>
          </a:p>
          <a:p>
            <a:r>
              <a:rPr lang="en-US" sz="2000" b="1" dirty="0"/>
              <a:t> </a:t>
            </a:r>
            <a:r>
              <a:rPr lang="en-US" sz="2000" b="1" dirty="0" err="1"/>
              <a:t>a</a:t>
            </a:r>
            <a:r>
              <a:rPr lang="en-US" sz="2000" b="1" dirty="0" err="1">
                <a:latin typeface="+mn-lt"/>
              </a:rPr>
              <a:t>o</a:t>
            </a:r>
            <a:r>
              <a:rPr lang="en-US" sz="2000" b="1" dirty="0"/>
              <a:t> </a:t>
            </a:r>
            <a:r>
              <a:rPr lang="en-US" sz="2000" b="1" dirty="0" err="1"/>
              <a:t>ocupado</a:t>
            </a:r>
            <a:r>
              <a:rPr lang="en-US" sz="2000" b="1" dirty="0"/>
              <a:t> antes</a:t>
            </a:r>
          </a:p>
          <a:p>
            <a:pPr algn="ctr"/>
            <a:endParaRPr lang="en-US" sz="2000" dirty="0">
              <a:latin typeface="+mn-lt"/>
            </a:endParaRPr>
          </a:p>
        </p:txBody>
      </p:sp>
      <p:pic>
        <p:nvPicPr>
          <p:cNvPr id="16" name="Graphic 15" descr="User">
            <a:extLst>
              <a:ext uri="{FF2B5EF4-FFF2-40B4-BE49-F238E27FC236}">
                <a16:creationId xmlns:a16="http://schemas.microsoft.com/office/drawing/2014/main" id="{B7131A93-107A-2246-9BBE-FC4CCD3A656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997798" y="5483032"/>
            <a:ext cx="1471613" cy="1471613"/>
          </a:xfrm>
          <a:prstGeom prst="rect">
            <a:avLst/>
          </a:prstGeom>
        </p:spPr>
      </p:pic>
      <p:pic>
        <p:nvPicPr>
          <p:cNvPr id="17" name="Graphic 16" descr="LineStraight">
            <a:extLst>
              <a:ext uri="{FF2B5EF4-FFF2-40B4-BE49-F238E27FC236}">
                <a16:creationId xmlns:a16="http://schemas.microsoft.com/office/drawing/2014/main" id="{8BA22C8B-F083-2C43-8D7F-AA2B1B16C3B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2867231" flipH="1">
            <a:off x="5462877" y="5422508"/>
            <a:ext cx="1417521" cy="9144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90FE0FD-83A2-4D44-B78D-DBE10CB13FFC}"/>
              </a:ext>
            </a:extLst>
          </p:cNvPr>
          <p:cNvSpPr txBox="1"/>
          <p:nvPr/>
        </p:nvSpPr>
        <p:spPr>
          <a:xfrm>
            <a:off x="3908035" y="6083242"/>
            <a:ext cx="3365157" cy="527141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900" b="1" dirty="0" err="1"/>
              <a:t>Efetivo</a:t>
            </a:r>
            <a:r>
              <a:rPr lang="en-US" sz="1900" b="1" dirty="0"/>
              <a:t> </a:t>
            </a:r>
            <a:r>
              <a:rPr lang="en-US" sz="1900" b="1" dirty="0" err="1"/>
              <a:t>ou</a:t>
            </a:r>
            <a:r>
              <a:rPr lang="en-US" sz="1900" b="1" dirty="0"/>
              <a:t> </a:t>
            </a:r>
            <a:r>
              <a:rPr lang="en-US" sz="1900" b="1" dirty="0" err="1"/>
              <a:t>não</a:t>
            </a:r>
            <a:endParaRPr lang="en-US" sz="19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>
                <a:latin typeface="+mn-lt"/>
              </a:rPr>
              <a:t>Subor</a:t>
            </a:r>
            <a:r>
              <a:rPr lang="en-US" sz="1900" b="1" dirty="0" err="1"/>
              <a:t>dinação</a:t>
            </a:r>
            <a:r>
              <a:rPr lang="en-US" sz="1900" b="1" dirty="0"/>
              <a:t> </a:t>
            </a:r>
            <a:r>
              <a:rPr lang="en-US" sz="1900" b="1" dirty="0" err="1"/>
              <a:t>direta</a:t>
            </a:r>
            <a:endParaRPr lang="en-US" sz="19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5839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87A3A3B-EF50-F044-995E-77EE081B420A}"/>
              </a:ext>
            </a:extLst>
          </p:cNvPr>
          <p:cNvSpPr/>
          <p:nvPr/>
        </p:nvSpPr>
        <p:spPr>
          <a:xfrm>
            <a:off x="238124" y="3032177"/>
            <a:ext cx="11534776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REGRA GERAL</a:t>
            </a:r>
          </a:p>
          <a:p>
            <a:pPr algn="ctr">
              <a:spcAft>
                <a:spcPts val="500"/>
              </a:spcAft>
            </a:pP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São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vedadas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as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contratações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designações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de familiar de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agente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ocupante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de cargo para (art. 3</a:t>
            </a:r>
            <a:r>
              <a:rPr lang="en-US" sz="20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II e III)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spcAft>
                <a:spcPts val="500"/>
              </a:spcAft>
              <a:buFontTx/>
              <a:buChar char="-"/>
            </a:pP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atendimento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necessidade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temporária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excepcional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interesse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salvo se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tiver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regular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processo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seletivo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algn="just">
              <a:spcAft>
                <a:spcPts val="500"/>
              </a:spcAft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spcAft>
                <a:spcPts val="500"/>
              </a:spcAft>
              <a:buFontTx/>
              <a:buChar char="-"/>
            </a:pP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en-US" sz="20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stágio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salve se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tiver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regular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processo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seletivo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ítulo 4">
            <a:extLst>
              <a:ext uri="{FF2B5EF4-FFF2-40B4-BE49-F238E27FC236}">
                <a16:creationId xmlns:a16="http://schemas.microsoft.com/office/drawing/2014/main" id="{E0C2E31D-B784-E54D-9493-0BDFCE304C85}"/>
              </a:ext>
            </a:extLst>
          </p:cNvPr>
          <p:cNvSpPr txBox="1">
            <a:spLocks/>
          </p:cNvSpPr>
          <p:nvPr/>
        </p:nvSpPr>
        <p:spPr>
          <a:xfrm>
            <a:off x="238124" y="921553"/>
            <a:ext cx="11534776" cy="195536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>
                <a:latin typeface="+mn-lt"/>
              </a:rPr>
              <a:t>B. Contratação de familiares para estágio  e para necessidade temporária de interesse público</a:t>
            </a:r>
          </a:p>
          <a:p>
            <a:pPr algn="ctr"/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65656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266699" y="1070567"/>
            <a:ext cx="11534776" cy="160683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>
                <a:latin typeface="+mn-lt"/>
              </a:rPr>
              <a:t>Contratação de familiares para estágio  e para necessidade temporária de interesse público</a:t>
            </a:r>
          </a:p>
        </p:txBody>
      </p:sp>
      <p:pic>
        <p:nvPicPr>
          <p:cNvPr id="3" name="Graphic 2" descr="User">
            <a:extLst>
              <a:ext uri="{FF2B5EF4-FFF2-40B4-BE49-F238E27FC236}">
                <a16:creationId xmlns:a16="http://schemas.microsoft.com/office/drawing/2014/main" id="{C0CA038F-7873-4E40-AB70-49EA8F1BCB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9038" y="4035553"/>
            <a:ext cx="1471613" cy="1471614"/>
          </a:xfrm>
          <a:prstGeom prst="rect">
            <a:avLst/>
          </a:prstGeom>
        </p:spPr>
      </p:pic>
      <p:pic>
        <p:nvPicPr>
          <p:cNvPr id="7" name="Graphic 6" descr="User">
            <a:extLst>
              <a:ext uri="{FF2B5EF4-FFF2-40B4-BE49-F238E27FC236}">
                <a16:creationId xmlns:a16="http://schemas.microsoft.com/office/drawing/2014/main" id="{2596FA02-993C-3A43-B209-3DEF280165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64710" y="5446638"/>
            <a:ext cx="1471613" cy="1471613"/>
          </a:xfrm>
          <a:prstGeom prst="rect">
            <a:avLst/>
          </a:prstGeom>
        </p:spPr>
      </p:pic>
      <p:pic>
        <p:nvPicPr>
          <p:cNvPr id="10" name="Graphic 9" descr="Building">
            <a:extLst>
              <a:ext uri="{FF2B5EF4-FFF2-40B4-BE49-F238E27FC236}">
                <a16:creationId xmlns:a16="http://schemas.microsoft.com/office/drawing/2014/main" id="{445A907A-79E9-9246-BF48-0E2042B949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6845" y="2895751"/>
            <a:ext cx="2300287" cy="4027029"/>
          </a:xfrm>
          <a:prstGeom prst="rect">
            <a:avLst/>
          </a:prstGeom>
        </p:spPr>
      </p:pic>
      <p:pic>
        <p:nvPicPr>
          <p:cNvPr id="12" name="Graphic 11" descr="LineStraight">
            <a:extLst>
              <a:ext uri="{FF2B5EF4-FFF2-40B4-BE49-F238E27FC236}">
                <a16:creationId xmlns:a16="http://schemas.microsoft.com/office/drawing/2014/main" id="{45A65DAE-2323-DD4A-9671-31AA6EE5D24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826507" flipH="1">
            <a:off x="3555321" y="5227840"/>
            <a:ext cx="1067753" cy="914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A6234A-84E5-8046-9FAB-3C30D56AAD5E}"/>
              </a:ext>
            </a:extLst>
          </p:cNvPr>
          <p:cNvSpPr txBox="1"/>
          <p:nvPr/>
        </p:nvSpPr>
        <p:spPr>
          <a:xfrm>
            <a:off x="2615236" y="5487245"/>
            <a:ext cx="914400" cy="957262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Subordinação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algn="ctr"/>
            <a:r>
              <a:rPr lang="en-US" sz="2000" b="1" dirty="0" err="1">
                <a:solidFill>
                  <a:srgbClr val="FF0000"/>
                </a:solidFill>
                <a:latin typeface="+mn-lt"/>
              </a:rPr>
              <a:t>direta</a:t>
            </a:r>
            <a:endParaRPr lang="en-US" sz="20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4" name="Graphic 13" descr="User">
            <a:extLst>
              <a:ext uri="{FF2B5EF4-FFF2-40B4-BE49-F238E27FC236}">
                <a16:creationId xmlns:a16="http://schemas.microsoft.com/office/drawing/2014/main" id="{C92B5621-2B0C-AB44-9492-B9DFCA084A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98280" y="4035553"/>
            <a:ext cx="1471613" cy="1394975"/>
          </a:xfrm>
          <a:prstGeom prst="rect">
            <a:avLst/>
          </a:prstGeom>
        </p:spPr>
      </p:pic>
      <p:pic>
        <p:nvPicPr>
          <p:cNvPr id="17" name="Graphic 16" descr="User">
            <a:extLst>
              <a:ext uri="{FF2B5EF4-FFF2-40B4-BE49-F238E27FC236}">
                <a16:creationId xmlns:a16="http://schemas.microsoft.com/office/drawing/2014/main" id="{38293716-DC05-C142-99EF-F25408B9300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033099" y="4064128"/>
            <a:ext cx="1471613" cy="147161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433D8D8-1751-FB40-9EE6-E2048B575CF6}"/>
              </a:ext>
            </a:extLst>
          </p:cNvPr>
          <p:cNvSpPr txBox="1"/>
          <p:nvPr/>
        </p:nvSpPr>
        <p:spPr>
          <a:xfrm>
            <a:off x="9504712" y="4270177"/>
            <a:ext cx="1549271" cy="1270457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>
                <a:latin typeface="+mn-lt"/>
              </a:rPr>
              <a:t>Contrataç</a:t>
            </a:r>
            <a:r>
              <a:rPr lang="en-US" sz="2000" b="1" dirty="0" err="1"/>
              <a:t>ão</a:t>
            </a:r>
            <a:r>
              <a:rPr lang="en-US" sz="2000" b="1" dirty="0"/>
              <a:t> </a:t>
            </a:r>
          </a:p>
          <a:p>
            <a:r>
              <a:rPr lang="en-US" sz="2000" b="1" dirty="0" err="1"/>
              <a:t>p</a:t>
            </a:r>
            <a:r>
              <a:rPr lang="en-US" sz="2000" b="1" dirty="0" err="1">
                <a:latin typeface="+mn-lt"/>
              </a:rPr>
              <a:t>recedida</a:t>
            </a:r>
            <a:r>
              <a:rPr lang="en-US" sz="2000" b="1" dirty="0">
                <a:latin typeface="+mn-lt"/>
              </a:rPr>
              <a:t> de regular</a:t>
            </a:r>
          </a:p>
          <a:p>
            <a:r>
              <a:rPr lang="en-US" sz="2000" b="1" dirty="0" err="1"/>
              <a:t>processo</a:t>
            </a:r>
            <a:r>
              <a:rPr lang="en-US" sz="2000" b="1" dirty="0"/>
              <a:t> </a:t>
            </a:r>
            <a:r>
              <a:rPr lang="en-US" sz="2000" b="1" dirty="0" err="1"/>
              <a:t>seletivo</a:t>
            </a:r>
            <a:endParaRPr lang="en-US" sz="20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328916-BDC7-B04B-B87B-48FB7A99531B}"/>
              </a:ext>
            </a:extLst>
          </p:cNvPr>
          <p:cNvSpPr txBox="1"/>
          <p:nvPr/>
        </p:nvSpPr>
        <p:spPr>
          <a:xfrm>
            <a:off x="6534634" y="4234733"/>
            <a:ext cx="1549271" cy="1665709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900" b="1" dirty="0" err="1">
                <a:latin typeface="+mn-lt"/>
              </a:rPr>
              <a:t>Contratação</a:t>
            </a:r>
            <a:endParaRPr lang="en-US" sz="1900" b="1" dirty="0">
              <a:latin typeface="+mn-lt"/>
            </a:endParaRPr>
          </a:p>
          <a:p>
            <a:r>
              <a:rPr lang="en-US" sz="1900" b="1" dirty="0" err="1"/>
              <a:t>s</a:t>
            </a:r>
            <a:r>
              <a:rPr lang="en-US" sz="1900" b="1" dirty="0" err="1">
                <a:latin typeface="+mn-lt"/>
              </a:rPr>
              <a:t>em</a:t>
            </a:r>
            <a:r>
              <a:rPr lang="en-US" sz="1900" b="1" dirty="0">
                <a:latin typeface="+mn-lt"/>
              </a:rPr>
              <a:t> regul</a:t>
            </a:r>
            <a:r>
              <a:rPr lang="en-US" sz="1900" b="1" dirty="0"/>
              <a:t>ar </a:t>
            </a:r>
          </a:p>
          <a:p>
            <a:r>
              <a:rPr lang="en-US" sz="1900" b="1" dirty="0" err="1"/>
              <a:t>p</a:t>
            </a:r>
            <a:r>
              <a:rPr lang="en-US" sz="1900" b="1" dirty="0" err="1">
                <a:latin typeface="+mn-lt"/>
              </a:rPr>
              <a:t>rocesso</a:t>
            </a:r>
            <a:r>
              <a:rPr lang="en-US" sz="1900" b="1" dirty="0">
                <a:latin typeface="+mn-lt"/>
              </a:rPr>
              <a:t> </a:t>
            </a:r>
          </a:p>
          <a:p>
            <a:r>
              <a:rPr lang="en-US" sz="1900" b="1" dirty="0" err="1"/>
              <a:t>seletivo</a:t>
            </a:r>
            <a:endParaRPr lang="en-US" sz="19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50F2B0E-9118-0B43-A30D-6E31AD95C177}"/>
              </a:ext>
            </a:extLst>
          </p:cNvPr>
          <p:cNvSpPr txBox="1"/>
          <p:nvPr/>
        </p:nvSpPr>
        <p:spPr>
          <a:xfrm>
            <a:off x="2647317" y="3326429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 err="1">
                <a:latin typeface="+mn-lt"/>
              </a:rPr>
              <a:t>Agente</a:t>
            </a:r>
            <a:r>
              <a:rPr lang="en-US" sz="2000" b="1" dirty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público</a:t>
            </a:r>
            <a:r>
              <a:rPr lang="en-US" sz="2000" b="1" dirty="0">
                <a:latin typeface="+mn-lt"/>
              </a:rPr>
              <a:t> </a:t>
            </a:r>
          </a:p>
          <a:p>
            <a:pPr algn="ctr"/>
            <a:r>
              <a:rPr lang="en-US" sz="2000" b="1" dirty="0" err="1"/>
              <a:t>ocupante</a:t>
            </a:r>
            <a:r>
              <a:rPr lang="en-US" sz="2000" b="1" dirty="0"/>
              <a:t> de cargo</a:t>
            </a:r>
            <a:endParaRPr lang="en-US" sz="2000" b="1" dirty="0">
              <a:latin typeface="+mn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34B769C-40E7-F14F-B22C-3A221671EC0E}"/>
              </a:ext>
            </a:extLst>
          </p:cNvPr>
          <p:cNvSpPr txBox="1"/>
          <p:nvPr/>
        </p:nvSpPr>
        <p:spPr>
          <a:xfrm>
            <a:off x="5576886" y="3369553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</a:p>
          <a:p>
            <a:pPr algn="ctr"/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4299FC9-1195-8547-8726-E451BD9D98BD}"/>
              </a:ext>
            </a:extLst>
          </p:cNvPr>
          <p:cNvSpPr txBox="1"/>
          <p:nvPr/>
        </p:nvSpPr>
        <p:spPr>
          <a:xfrm>
            <a:off x="8313034" y="3320333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</a:p>
          <a:p>
            <a:pPr algn="ctr"/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B9CA53A-C814-A147-9BCB-D19573A8B637}"/>
              </a:ext>
            </a:extLst>
          </p:cNvPr>
          <p:cNvSpPr txBox="1"/>
          <p:nvPr/>
        </p:nvSpPr>
        <p:spPr>
          <a:xfrm>
            <a:off x="4386318" y="4905406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r>
              <a:rPr lang="en-US" sz="2000" b="1" dirty="0">
                <a:latin typeface="+mn-lt"/>
              </a:rPr>
              <a:t>Familiar </a:t>
            </a:r>
          </a:p>
          <a:p>
            <a:pPr algn="ctr"/>
            <a:r>
              <a:rPr lang="en-US" sz="2000" b="1" dirty="0" err="1">
                <a:latin typeface="+mn-lt"/>
              </a:rPr>
              <a:t>nomeado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885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87A3A3B-EF50-F044-995E-77EE081B420A}"/>
              </a:ext>
            </a:extLst>
          </p:cNvPr>
          <p:cNvSpPr/>
          <p:nvPr/>
        </p:nvSpPr>
        <p:spPr>
          <a:xfrm>
            <a:off x="238124" y="3348950"/>
            <a:ext cx="11534776" cy="2067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REGRA GERAL</a:t>
            </a:r>
          </a:p>
          <a:p>
            <a:pPr algn="ctr">
              <a:spcAft>
                <a:spcPts val="500"/>
              </a:spcAft>
            </a:pP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É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considerado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nepotismo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quando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existirem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circunstâncias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caracterizadoras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ajuste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burlar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restrições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vedações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Decreto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7.2013/2010,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especialmente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mediante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nomeações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designações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recíprocas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envolvendo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órgão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entidade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administração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pública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federal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2000" dirty="0">
                <a:latin typeface="Arial" panose="020B0604020202020204" pitchFamily="34" charset="0"/>
              </a:rPr>
              <a:t>§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n-US" sz="20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art. 3</a:t>
            </a:r>
            <a:r>
              <a:rPr lang="en-US" sz="20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ítulo 4">
            <a:extLst>
              <a:ext uri="{FF2B5EF4-FFF2-40B4-BE49-F238E27FC236}">
                <a16:creationId xmlns:a16="http://schemas.microsoft.com/office/drawing/2014/main" id="{E0C2E31D-B784-E54D-9493-0BDFCE304C85}"/>
              </a:ext>
            </a:extLst>
          </p:cNvPr>
          <p:cNvSpPr txBox="1">
            <a:spLocks/>
          </p:cNvSpPr>
          <p:nvPr/>
        </p:nvSpPr>
        <p:spPr>
          <a:xfrm>
            <a:off x="238124" y="1313156"/>
            <a:ext cx="11534776" cy="1772943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pt-BR" dirty="0">
              <a:latin typeface="+mn-lt"/>
            </a:endParaRPr>
          </a:p>
          <a:p>
            <a:pPr algn="ctr"/>
            <a:r>
              <a:rPr lang="pt-BR" dirty="0">
                <a:latin typeface="+mn-lt"/>
              </a:rPr>
              <a:t>C. Nepotismo cruzado</a:t>
            </a:r>
          </a:p>
        </p:txBody>
      </p:sp>
    </p:spTree>
    <p:extLst>
      <p:ext uri="{BB962C8B-B14F-4D97-AF65-F5344CB8AC3E}">
        <p14:creationId xmlns:p14="http://schemas.microsoft.com/office/powerpoint/2010/main" val="2777538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87A3A3B-EF50-F044-995E-77EE081B420A}"/>
              </a:ext>
            </a:extLst>
          </p:cNvPr>
          <p:cNvSpPr/>
          <p:nvPr/>
        </p:nvSpPr>
        <p:spPr>
          <a:xfrm>
            <a:off x="238124" y="3348950"/>
            <a:ext cx="11534776" cy="2128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REGRA GERAL</a:t>
            </a:r>
          </a:p>
          <a:p>
            <a:pPr algn="ctr">
              <a:spcAft>
                <a:spcPts val="500"/>
              </a:spcAft>
            </a:pP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É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vedada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contratação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direta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sem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licitação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de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pessoa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jurídica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na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qual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haja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administrador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sócio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com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poder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direção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que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seja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familiar de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detentor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de cargo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em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comissão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função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confiança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que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atue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na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área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responsável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pela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demanda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contratação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autoridade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ele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hierarquicamente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superior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sz="2000" dirty="0">
                <a:latin typeface="Arial" panose="020B0604020202020204" pitchFamily="34" charset="0"/>
              </a:rPr>
              <a:t>§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20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, art. 3</a:t>
            </a:r>
            <a:r>
              <a:rPr lang="en-US" sz="20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).</a:t>
            </a:r>
          </a:p>
        </p:txBody>
      </p:sp>
      <p:sp>
        <p:nvSpPr>
          <p:cNvPr id="7" name="Título 4">
            <a:extLst>
              <a:ext uri="{FF2B5EF4-FFF2-40B4-BE49-F238E27FC236}">
                <a16:creationId xmlns:a16="http://schemas.microsoft.com/office/drawing/2014/main" id="{9C60ED86-21E9-1E48-8B7C-B52489DFA957}"/>
              </a:ext>
            </a:extLst>
          </p:cNvPr>
          <p:cNvSpPr txBox="1">
            <a:spLocks/>
          </p:cNvSpPr>
          <p:nvPr/>
        </p:nvSpPr>
        <p:spPr>
          <a:xfrm>
            <a:off x="238124" y="1313156"/>
            <a:ext cx="11534776" cy="1772943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>
                <a:latin typeface="+mn-lt"/>
              </a:rPr>
              <a:t>D. Contratação de pessoa jurídica de familiar por agente público responsável por licitação</a:t>
            </a:r>
          </a:p>
        </p:txBody>
      </p:sp>
    </p:spTree>
    <p:extLst>
      <p:ext uri="{BB962C8B-B14F-4D97-AF65-F5344CB8AC3E}">
        <p14:creationId xmlns:p14="http://schemas.microsoft.com/office/powerpoint/2010/main" val="65152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11088130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Tópicos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pt-BR" sz="2800" dirty="0"/>
              <a:t>Normativos</a:t>
            </a:r>
          </a:p>
          <a:p>
            <a:pPr marL="514350" indent="-514350">
              <a:buFont typeface="+mj-lt"/>
              <a:buAutoNum type="arabicPeriod"/>
            </a:pPr>
            <a:endParaRPr lang="pt-BR" sz="2800" dirty="0"/>
          </a:p>
          <a:p>
            <a:pPr marL="514350" indent="-514350">
              <a:buAutoNum type="arabicPeriod"/>
            </a:pPr>
            <a:r>
              <a:rPr lang="pt-BR" sz="2800" dirty="0"/>
              <a:t>Situações de nepotismo presumido</a:t>
            </a:r>
          </a:p>
          <a:p>
            <a:pPr marL="514350" indent="-514350">
              <a:buFont typeface="+mj-lt"/>
              <a:buAutoNum type="arabicPeriod"/>
            </a:pPr>
            <a:endParaRPr lang="pt-BR" sz="2800" dirty="0"/>
          </a:p>
          <a:p>
            <a:pPr marL="514350" indent="-514350">
              <a:buAutoNum type="arabicPeriod"/>
            </a:pPr>
            <a:r>
              <a:rPr lang="pt-BR" sz="2800" dirty="0"/>
              <a:t>Situações que requerem investigação específica</a:t>
            </a:r>
          </a:p>
          <a:p>
            <a:pPr marL="514350" indent="-514350">
              <a:buFont typeface="+mj-lt"/>
              <a:buAutoNum type="arabicPeriod"/>
            </a:pPr>
            <a:endParaRPr lang="pt-BR" sz="2800" dirty="0"/>
          </a:p>
          <a:p>
            <a:pPr marL="514350" indent="-514350">
              <a:buAutoNum type="arabicPeriod"/>
            </a:pPr>
            <a:r>
              <a:rPr lang="pt-BR" sz="2800" dirty="0"/>
              <a:t>Competências</a:t>
            </a:r>
          </a:p>
          <a:p>
            <a:pPr marL="514350" indent="-514350">
              <a:buFont typeface="+mj-lt"/>
              <a:buAutoNum type="arabicPeriod"/>
            </a:pPr>
            <a:endParaRPr lang="pt-BR" sz="2800" dirty="0"/>
          </a:p>
          <a:p>
            <a:pPr marL="514350" indent="-514350">
              <a:buAutoNum type="arabicPeriod"/>
            </a:pPr>
            <a:r>
              <a:rPr lang="pt-BR" sz="2800" dirty="0"/>
              <a:t>Prevenção ao nepotismo</a:t>
            </a:r>
          </a:p>
          <a:p>
            <a:pPr marL="514350" indent="-514350">
              <a:buAutoNum type="arabicPeriod"/>
            </a:pPr>
            <a:endParaRPr lang="pt-BR" sz="2800" dirty="0"/>
          </a:p>
          <a:p>
            <a:pPr marL="514350" indent="-514350">
              <a:buAutoNum type="arabicPeriod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37515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E7457A0-4A80-3D43-A631-24E43E3A273E}"/>
              </a:ext>
            </a:extLst>
          </p:cNvPr>
          <p:cNvSpPr/>
          <p:nvPr/>
        </p:nvSpPr>
        <p:spPr>
          <a:xfrm>
            <a:off x="230779" y="2106394"/>
            <a:ext cx="11534776" cy="4637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500"/>
              </a:spcAft>
            </a:pPr>
            <a:endParaRPr lang="en-US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vedadas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as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contratações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designações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(art. 4</a:t>
            </a:r>
            <a:r>
              <a:rPr lang="en-US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) :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 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servidores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federais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efetivos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observadas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: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compatibilidade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entre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grau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escolaridade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e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complexidade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inerente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cargo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ocupar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 (ii)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qualificação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profissional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algn="just">
              <a:spcAft>
                <a:spcPts val="600"/>
              </a:spcAft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 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pessoa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servidor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efetivo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para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ocupar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cargo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nível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hierárquico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superior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agente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pPr algn="just">
              <a:spcAft>
                <a:spcPts val="500"/>
              </a:spcAft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 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realizadas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antes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vínculo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familiar entre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agente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contratado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desde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que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ajuste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prévio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spcAft>
                <a:spcPts val="5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- 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pessoa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já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exercício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no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mesmo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órgão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antes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início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do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vínculo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familiar com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agente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desde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que 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nomeação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seja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para cargo de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nível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hierárquico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igual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mais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baixo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que o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anteriormente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ocupado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. </a:t>
            </a:r>
          </a:p>
          <a:p>
            <a:pPr algn="just">
              <a:spcAft>
                <a:spcPts val="500"/>
              </a:spcAft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Em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qualquer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caso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é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vedada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a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manutenção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familiar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ocupante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de cargo sob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subordinação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direta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do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agente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 panose="020B0604020202020204" pitchFamily="34" charset="0"/>
              </a:rPr>
              <a:t>público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en-US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ítulo 4">
            <a:extLst>
              <a:ext uri="{FF2B5EF4-FFF2-40B4-BE49-F238E27FC236}">
                <a16:creationId xmlns:a16="http://schemas.microsoft.com/office/drawing/2014/main" id="{E0C2E31D-B784-E54D-9493-0BDFCE304C85}"/>
              </a:ext>
            </a:extLst>
          </p:cNvPr>
          <p:cNvSpPr txBox="1">
            <a:spLocks/>
          </p:cNvSpPr>
          <p:nvPr/>
        </p:nvSpPr>
        <p:spPr>
          <a:xfrm>
            <a:off x="238124" y="921553"/>
            <a:ext cx="11534776" cy="962331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500"/>
              </a:spcAft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EXCEÇÕES</a:t>
            </a:r>
          </a:p>
        </p:txBody>
      </p:sp>
    </p:spTree>
    <p:extLst>
      <p:ext uri="{BB962C8B-B14F-4D97-AF65-F5344CB8AC3E}">
        <p14:creationId xmlns:p14="http://schemas.microsoft.com/office/powerpoint/2010/main" val="1067322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287441" y="2855826"/>
            <a:ext cx="11088130" cy="15304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3. Situações que requerem </a:t>
            </a:r>
          </a:p>
          <a:p>
            <a:pPr algn="ctr"/>
            <a:r>
              <a:rPr lang="pt-BR" sz="4800" dirty="0">
                <a:latin typeface="+mn-lt"/>
              </a:rPr>
              <a:t>investigação específica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74E871-FD66-F141-9A2D-5B46C12579A4}"/>
              </a:ext>
            </a:extLst>
          </p:cNvPr>
          <p:cNvSpPr txBox="1"/>
          <p:nvPr/>
        </p:nvSpPr>
        <p:spPr>
          <a:xfrm>
            <a:off x="3665175" y="4690805"/>
            <a:ext cx="4332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Decreto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  <a:r>
              <a:rPr lang="en-US" sz="24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/>
              <a:t>. 7.203/2010 – art.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r>
              <a:rPr lang="en-US" sz="24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8894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7" name="Título 4">
            <a:extLst>
              <a:ext uri="{FF2B5EF4-FFF2-40B4-BE49-F238E27FC236}">
                <a16:creationId xmlns:a16="http://schemas.microsoft.com/office/drawing/2014/main" id="{9C60ED86-21E9-1E48-8B7C-B52489DFA957}"/>
              </a:ext>
            </a:extLst>
          </p:cNvPr>
          <p:cNvSpPr txBox="1">
            <a:spLocks/>
          </p:cNvSpPr>
          <p:nvPr/>
        </p:nvSpPr>
        <p:spPr>
          <a:xfrm>
            <a:off x="337184" y="1444297"/>
            <a:ext cx="10964229" cy="126090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latin typeface="+mn-lt"/>
              </a:rPr>
              <a:t>Casos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em</a:t>
            </a:r>
            <a:r>
              <a:rPr lang="en-US" sz="3600" dirty="0">
                <a:latin typeface="+mn-lt"/>
              </a:rPr>
              <a:t> que </a:t>
            </a:r>
            <a:r>
              <a:rPr lang="en-US" sz="3600" dirty="0" err="1">
                <a:latin typeface="+mn-lt"/>
              </a:rPr>
              <a:t>houver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indícios</a:t>
            </a:r>
            <a:r>
              <a:rPr lang="en-US" sz="3600" b="1" dirty="0">
                <a:latin typeface="+mn-lt"/>
              </a:rPr>
              <a:t> de </a:t>
            </a:r>
            <a:r>
              <a:rPr lang="en-US" sz="3600" b="1" dirty="0" err="1">
                <a:latin typeface="+mn-lt"/>
              </a:rPr>
              <a:t>influência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de </a:t>
            </a:r>
            <a:r>
              <a:rPr lang="en-US" sz="3600" dirty="0" err="1">
                <a:latin typeface="+mn-lt"/>
              </a:rPr>
              <a:t>autoridades</a:t>
            </a:r>
            <a:r>
              <a:rPr lang="en-US" sz="3600" dirty="0">
                <a:latin typeface="+mn-lt"/>
              </a:rPr>
              <a:t> para:</a:t>
            </a:r>
            <a:endParaRPr lang="pt-BR" sz="3600" dirty="0">
              <a:latin typeface="+mn-lt"/>
            </a:endParaRPr>
          </a:p>
        </p:txBody>
      </p:sp>
      <p:sp>
        <p:nvSpPr>
          <p:cNvPr id="8" name="Título 4">
            <a:extLst>
              <a:ext uri="{FF2B5EF4-FFF2-40B4-BE49-F238E27FC236}">
                <a16:creationId xmlns:a16="http://schemas.microsoft.com/office/drawing/2014/main" id="{A266A884-EE85-D54F-B51E-2951CD783E54}"/>
              </a:ext>
            </a:extLst>
          </p:cNvPr>
          <p:cNvSpPr txBox="1">
            <a:spLocks/>
          </p:cNvSpPr>
          <p:nvPr/>
        </p:nvSpPr>
        <p:spPr>
          <a:xfrm>
            <a:off x="337184" y="3296797"/>
            <a:ext cx="10964229" cy="3101034"/>
          </a:xfrm>
          <a:prstGeom prst="rect">
            <a:avLst/>
          </a:prstGeom>
          <a:ln w="9525"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AutoNum type="arabicPeriod"/>
            </a:pPr>
            <a:r>
              <a:rPr lang="pt-BR" sz="2000" b="1" dirty="0">
                <a:latin typeface="+mn-lt"/>
              </a:rPr>
              <a:t>Nomeações</a:t>
            </a:r>
            <a:r>
              <a:rPr lang="pt-BR" sz="2000" dirty="0">
                <a:latin typeface="+mn-lt"/>
              </a:rPr>
              <a:t>, designações ou contratações de familiares </a:t>
            </a:r>
            <a:r>
              <a:rPr lang="pt-BR" sz="2000" b="1" dirty="0">
                <a:latin typeface="+mn-lt"/>
              </a:rPr>
              <a:t>em hipóteses não previstas no Decreto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  <a:r>
              <a:rPr lang="en-US" sz="2000" b="1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pt-BR" sz="2000" b="1" dirty="0">
                <a:latin typeface="+mn-lt"/>
              </a:rPr>
              <a:t> 7.203/2010</a:t>
            </a:r>
            <a:r>
              <a:rPr lang="pt-BR" sz="2000" dirty="0">
                <a:latin typeface="+mn-lt"/>
              </a:rPr>
              <a:t> (inciso I, art. 6°);</a:t>
            </a:r>
          </a:p>
          <a:p>
            <a:pPr marL="457200" indent="-457200">
              <a:buAutoNum type="arabicPeriod"/>
            </a:pPr>
            <a:endParaRPr lang="pt-BR" sz="2000" dirty="0">
              <a:latin typeface="+mn-lt"/>
            </a:endParaRPr>
          </a:p>
          <a:p>
            <a:pPr marL="457200" indent="-457200">
              <a:buAutoNum type="arabicPeriod"/>
            </a:pPr>
            <a:r>
              <a:rPr lang="pt-BR" sz="2000" b="1" dirty="0">
                <a:latin typeface="+mn-lt"/>
              </a:rPr>
              <a:t>Contratação </a:t>
            </a:r>
            <a:r>
              <a:rPr lang="en-US" sz="2000" b="1" dirty="0"/>
              <a:t>de </a:t>
            </a:r>
            <a:r>
              <a:rPr lang="en-US" sz="2000" b="1" dirty="0" err="1"/>
              <a:t>familiares</a:t>
            </a:r>
            <a:r>
              <a:rPr lang="en-US" sz="2000" b="1" dirty="0"/>
              <a:t> por </a:t>
            </a:r>
            <a:r>
              <a:rPr lang="en-US" sz="2000" b="1" dirty="0" err="1"/>
              <a:t>empresa</a:t>
            </a:r>
            <a:r>
              <a:rPr lang="en-US" sz="2000" b="1" dirty="0"/>
              <a:t> </a:t>
            </a:r>
            <a:r>
              <a:rPr lang="en-US" sz="2000" b="1" dirty="0" err="1"/>
              <a:t>prestadora</a:t>
            </a:r>
            <a:r>
              <a:rPr lang="en-US" sz="2000" b="1" dirty="0"/>
              <a:t> de </a:t>
            </a:r>
            <a:r>
              <a:rPr lang="en-US" sz="2000" b="1" dirty="0" err="1"/>
              <a:t>serviço</a:t>
            </a:r>
            <a:r>
              <a:rPr lang="en-US" sz="2000" b="1" dirty="0"/>
              <a:t> </a:t>
            </a:r>
            <a:r>
              <a:rPr lang="en-US" sz="2000" b="1" dirty="0" err="1"/>
              <a:t>terceirizado</a:t>
            </a:r>
            <a:r>
              <a:rPr lang="en-US" sz="2000" b="1" dirty="0"/>
              <a:t> </a:t>
            </a:r>
            <a:r>
              <a:rPr lang="en-US" sz="2000" b="1" dirty="0" err="1"/>
              <a:t>ou</a:t>
            </a:r>
            <a:r>
              <a:rPr lang="en-US" sz="2000" b="1" dirty="0"/>
              <a:t> </a:t>
            </a:r>
            <a:r>
              <a:rPr lang="en-US" sz="2000" b="1" dirty="0" err="1"/>
              <a:t>entidade</a:t>
            </a:r>
            <a:r>
              <a:rPr lang="en-US" sz="2000" b="1" dirty="0"/>
              <a:t> que </a:t>
            </a:r>
            <a:r>
              <a:rPr lang="en-US" sz="2000" b="1" dirty="0" err="1"/>
              <a:t>desenvolva</a:t>
            </a:r>
            <a:r>
              <a:rPr lang="en-US" sz="2000" b="1" dirty="0"/>
              <a:t> </a:t>
            </a:r>
            <a:r>
              <a:rPr lang="en-US" sz="2000" b="1" dirty="0" err="1"/>
              <a:t>projeto</a:t>
            </a:r>
            <a:r>
              <a:rPr lang="en-US" sz="2000" b="1" dirty="0"/>
              <a:t> </a:t>
            </a:r>
            <a:r>
              <a:rPr lang="en-US" sz="2000" dirty="0"/>
              <a:t>no </a:t>
            </a:r>
            <a:r>
              <a:rPr lang="en-US" sz="2000" dirty="0" err="1"/>
              <a:t>âmbito</a:t>
            </a:r>
            <a:r>
              <a:rPr lang="en-US" sz="2000" dirty="0"/>
              <a:t> de </a:t>
            </a:r>
            <a:r>
              <a:rPr lang="en-US" sz="2000" dirty="0" err="1"/>
              <a:t>órgão</a:t>
            </a:r>
            <a:r>
              <a:rPr lang="en-US" sz="2000" dirty="0"/>
              <a:t> </a:t>
            </a:r>
            <a:r>
              <a:rPr lang="en-US" sz="2000" dirty="0" err="1"/>
              <a:t>ou</a:t>
            </a:r>
            <a:r>
              <a:rPr lang="en-US" sz="2000" dirty="0"/>
              <a:t> </a:t>
            </a:r>
            <a:r>
              <a:rPr lang="en-US" sz="2000" dirty="0" err="1"/>
              <a:t>entidade</a:t>
            </a:r>
            <a:r>
              <a:rPr lang="en-US" sz="2000" dirty="0"/>
              <a:t> da </a:t>
            </a:r>
            <a:r>
              <a:rPr lang="en-US" sz="2000" dirty="0" err="1"/>
              <a:t>administração</a:t>
            </a:r>
            <a:r>
              <a:rPr lang="en-US" sz="2000" dirty="0"/>
              <a:t> </a:t>
            </a:r>
            <a:r>
              <a:rPr lang="en-US" sz="2000" dirty="0" err="1"/>
              <a:t>pública</a:t>
            </a:r>
            <a:r>
              <a:rPr lang="en-US" sz="2000" dirty="0"/>
              <a:t> federal (</a:t>
            </a:r>
            <a:r>
              <a:rPr lang="en-US" sz="2000" dirty="0" err="1"/>
              <a:t>inciso</a:t>
            </a:r>
            <a:r>
              <a:rPr lang="en-US" sz="2000" dirty="0"/>
              <a:t> II, art. 6º).</a:t>
            </a:r>
            <a:endParaRPr lang="pt-BR" sz="2000" dirty="0"/>
          </a:p>
          <a:p>
            <a:pPr marL="457200" indent="-457200">
              <a:buAutoNum type="arabicPeriod"/>
            </a:pPr>
            <a:endParaRPr lang="pt-BR" sz="2000" dirty="0">
              <a:latin typeface="+mn-lt"/>
            </a:endParaRPr>
          </a:p>
          <a:p>
            <a:endParaRPr lang="pt-BR" sz="2000" dirty="0">
              <a:latin typeface="+mn-lt"/>
            </a:endParaRPr>
          </a:p>
          <a:p>
            <a:endParaRPr lang="pt-B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2053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7C7BC625-E9BD-734D-952E-EC08079BD9F9}"/>
              </a:ext>
            </a:extLst>
          </p:cNvPr>
          <p:cNvSpPr txBox="1"/>
          <p:nvPr/>
        </p:nvSpPr>
        <p:spPr>
          <a:xfrm>
            <a:off x="5660607" y="36147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666CE6B-747E-3047-822E-7303A43EC954}"/>
              </a:ext>
            </a:extLst>
          </p:cNvPr>
          <p:cNvSpPr txBox="1"/>
          <p:nvPr/>
        </p:nvSpPr>
        <p:spPr>
          <a:xfrm>
            <a:off x="1374657" y="2700338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491002A-2F86-1847-BE0D-293D4FF2CF33}"/>
              </a:ext>
            </a:extLst>
          </p:cNvPr>
          <p:cNvSpPr txBox="1"/>
          <p:nvPr/>
        </p:nvSpPr>
        <p:spPr>
          <a:xfrm>
            <a:off x="1828800" y="3400425"/>
            <a:ext cx="0" cy="0"/>
          </a:xfrm>
          <a:prstGeom prst="rect">
            <a:avLst/>
          </a:prstGeom>
        </p:spPr>
        <p:txBody>
          <a:bodyPr wrap="none" rtlCol="0">
            <a:normAutofit fontScale="25000" lnSpcReduction="20000"/>
          </a:bodyPr>
          <a:lstStyle/>
          <a:p>
            <a:pPr algn="ctr"/>
            <a:endParaRPr lang="en-US" sz="4800" dirty="0">
              <a:latin typeface="+mn-lt"/>
            </a:endParaRPr>
          </a:p>
        </p:txBody>
      </p:sp>
      <p:sp>
        <p:nvSpPr>
          <p:cNvPr id="7" name="Título 4">
            <a:extLst>
              <a:ext uri="{FF2B5EF4-FFF2-40B4-BE49-F238E27FC236}">
                <a16:creationId xmlns:a16="http://schemas.microsoft.com/office/drawing/2014/main" id="{9C60ED86-21E9-1E48-8B7C-B52489DFA957}"/>
              </a:ext>
            </a:extLst>
          </p:cNvPr>
          <p:cNvSpPr txBox="1">
            <a:spLocks/>
          </p:cNvSpPr>
          <p:nvPr/>
        </p:nvSpPr>
        <p:spPr>
          <a:xfrm>
            <a:off x="1210634" y="1735455"/>
            <a:ext cx="9606709" cy="4188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latin typeface="+mn-lt"/>
              </a:rPr>
              <a:t>Todos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os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órgãos</a:t>
            </a:r>
            <a:r>
              <a:rPr lang="en-US" sz="3600" dirty="0">
                <a:latin typeface="+mn-lt"/>
              </a:rPr>
              <a:t> e </a:t>
            </a:r>
            <a:r>
              <a:rPr lang="en-US" sz="3600" dirty="0" err="1">
                <a:latin typeface="+mn-lt"/>
              </a:rPr>
              <a:t>entidades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>
                <a:latin typeface="+mn-lt"/>
              </a:rPr>
              <a:t>DEVEM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estabelecer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vedação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expressa</a:t>
            </a:r>
            <a:r>
              <a:rPr lang="en-US" sz="3600" dirty="0">
                <a:latin typeface="+mn-lt"/>
              </a:rPr>
              <a:t>, </a:t>
            </a:r>
            <a:r>
              <a:rPr lang="en-US" sz="3600" dirty="0" err="1">
                <a:latin typeface="+mn-lt"/>
              </a:rPr>
              <a:t>em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seus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editais</a:t>
            </a:r>
            <a:r>
              <a:rPr lang="en-US" sz="3600" b="1" dirty="0">
                <a:latin typeface="+mn-lt"/>
              </a:rPr>
              <a:t> de </a:t>
            </a:r>
            <a:r>
              <a:rPr lang="en-US" sz="3600" b="1" dirty="0" err="1">
                <a:latin typeface="+mn-lt"/>
              </a:rPr>
              <a:t>licitação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para a </a:t>
            </a:r>
            <a:r>
              <a:rPr lang="en-US" sz="3600" dirty="0" err="1">
                <a:latin typeface="+mn-lt"/>
              </a:rPr>
              <a:t>contratação</a:t>
            </a:r>
            <a:r>
              <a:rPr lang="en-US" sz="3600" dirty="0">
                <a:latin typeface="+mn-lt"/>
              </a:rPr>
              <a:t> de </a:t>
            </a:r>
            <a:r>
              <a:rPr lang="en-US" sz="3600" dirty="0" err="1">
                <a:latin typeface="+mn-lt"/>
              </a:rPr>
              <a:t>empresa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prestadora</a:t>
            </a:r>
            <a:r>
              <a:rPr lang="en-US" sz="3600" dirty="0">
                <a:latin typeface="+mn-lt"/>
              </a:rPr>
              <a:t> de </a:t>
            </a:r>
            <a:r>
              <a:rPr lang="en-US" sz="3600" dirty="0" err="1">
                <a:latin typeface="+mn-lt"/>
              </a:rPr>
              <a:t>serviço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terceirizado</a:t>
            </a:r>
            <a:r>
              <a:rPr lang="en-US" sz="3600" dirty="0">
                <a:latin typeface="+mn-lt"/>
              </a:rPr>
              <a:t>, </a:t>
            </a:r>
            <a:r>
              <a:rPr lang="en-US" sz="3600" dirty="0" err="1">
                <a:latin typeface="+mn-lt"/>
              </a:rPr>
              <a:t>assim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como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em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seus</a:t>
            </a:r>
            <a:r>
              <a:rPr lang="en-US" sz="3600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convênios</a:t>
            </a:r>
            <a:r>
              <a:rPr lang="en-US" sz="3600" dirty="0">
                <a:latin typeface="+mn-lt"/>
              </a:rPr>
              <a:t> e </a:t>
            </a:r>
            <a:r>
              <a:rPr lang="en-US" sz="3600" dirty="0" err="1">
                <a:latin typeface="+mn-lt"/>
              </a:rPr>
              <a:t>instrumentos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equivalentes</a:t>
            </a:r>
            <a:r>
              <a:rPr lang="en-US" sz="3600" dirty="0">
                <a:latin typeface="+mn-lt"/>
              </a:rPr>
              <a:t>, </a:t>
            </a:r>
            <a:r>
              <a:rPr lang="en-US" sz="3600" b="1" dirty="0">
                <a:latin typeface="+mn-lt"/>
              </a:rPr>
              <a:t>de que </a:t>
            </a:r>
            <a:r>
              <a:rPr lang="en-US" sz="3600" b="1" dirty="0" err="1">
                <a:latin typeface="+mn-lt"/>
              </a:rPr>
              <a:t>familiares</a:t>
            </a:r>
            <a:r>
              <a:rPr lang="en-US" sz="3600" b="1" dirty="0">
                <a:latin typeface="+mn-lt"/>
              </a:rPr>
              <a:t> de </a:t>
            </a:r>
            <a:r>
              <a:rPr lang="en-US" sz="3600" b="1" dirty="0" err="1">
                <a:latin typeface="+mn-lt"/>
              </a:rPr>
              <a:t>agente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público</a:t>
            </a:r>
            <a:r>
              <a:rPr lang="en-US" sz="3600" b="1" dirty="0">
                <a:latin typeface="+mn-lt"/>
              </a:rPr>
              <a:t> com cargo </a:t>
            </a:r>
            <a:r>
              <a:rPr lang="en-US" sz="3600" b="1" dirty="0" err="1">
                <a:latin typeface="+mn-lt"/>
              </a:rPr>
              <a:t>ou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função</a:t>
            </a:r>
            <a:r>
              <a:rPr lang="en-US" sz="3600" b="1" dirty="0">
                <a:latin typeface="+mn-lt"/>
              </a:rPr>
              <a:t> de </a:t>
            </a:r>
            <a:r>
              <a:rPr lang="en-US" sz="3600" b="1" dirty="0" err="1">
                <a:latin typeface="+mn-lt"/>
              </a:rPr>
              <a:t>confiança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prestem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serviços</a:t>
            </a:r>
            <a:r>
              <a:rPr lang="en-US" sz="3600" b="1" dirty="0">
                <a:latin typeface="+mn-lt"/>
              </a:rPr>
              <a:t> no </a:t>
            </a:r>
            <a:r>
              <a:rPr lang="en-US" sz="3600" b="1" dirty="0" err="1">
                <a:latin typeface="+mn-lt"/>
              </a:rPr>
              <a:t>mesmo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órgão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ou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err="1">
                <a:latin typeface="+mn-lt"/>
              </a:rPr>
              <a:t>entidade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(art. 7º). </a:t>
            </a:r>
            <a:endParaRPr lang="pt-BR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8838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287441" y="2855826"/>
            <a:ext cx="11088130" cy="15304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4. Competências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74E871-FD66-F141-9A2D-5B46C12579A4}"/>
              </a:ext>
            </a:extLst>
          </p:cNvPr>
          <p:cNvSpPr txBox="1"/>
          <p:nvPr/>
        </p:nvSpPr>
        <p:spPr>
          <a:xfrm>
            <a:off x="3765188" y="3819268"/>
            <a:ext cx="4332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Decreto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  <a:r>
              <a:rPr lang="en-US" sz="24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/>
              <a:t>. 7.203/2010 – art.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r>
              <a:rPr lang="en-US" sz="24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61058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id="{6F55583F-F6D6-A947-8569-783C6A56452E}"/>
              </a:ext>
            </a:extLst>
          </p:cNvPr>
          <p:cNvSpPr/>
          <p:nvPr/>
        </p:nvSpPr>
        <p:spPr>
          <a:xfrm>
            <a:off x="356780" y="1488757"/>
            <a:ext cx="5129213" cy="5072063"/>
          </a:xfrm>
          <a:prstGeom prst="parallelogram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tx1"/>
              </a:solidFill>
            </a:endParaRPr>
          </a:p>
          <a:p>
            <a:pPr algn="ctr"/>
            <a:r>
              <a:rPr lang="en-US" sz="2000" b="1" dirty="0" err="1">
                <a:solidFill>
                  <a:schemeClr val="tx1"/>
                </a:solidFill>
              </a:rPr>
              <a:t>Titulares</a:t>
            </a:r>
            <a:r>
              <a:rPr lang="en-US" sz="2000" b="1" dirty="0">
                <a:solidFill>
                  <a:schemeClr val="tx1"/>
                </a:solidFill>
              </a:rPr>
              <a:t> dos </a:t>
            </a:r>
            <a:r>
              <a:rPr lang="en-US" sz="2000" b="1" dirty="0" err="1">
                <a:solidFill>
                  <a:schemeClr val="tx1"/>
                </a:solidFill>
              </a:rPr>
              <a:t>órgãos</a:t>
            </a:r>
            <a:r>
              <a:rPr lang="en-US" sz="2000" b="1" dirty="0">
                <a:solidFill>
                  <a:schemeClr val="tx1"/>
                </a:solidFill>
              </a:rPr>
              <a:t> e </a:t>
            </a:r>
            <a:r>
              <a:rPr lang="en-US" sz="2000" b="1" dirty="0" err="1">
                <a:solidFill>
                  <a:schemeClr val="tx1"/>
                </a:solidFill>
              </a:rPr>
              <a:t>entidades</a:t>
            </a:r>
            <a:r>
              <a:rPr lang="en-US" sz="2000" b="1" dirty="0">
                <a:solidFill>
                  <a:schemeClr val="tx1"/>
                </a:solidFill>
              </a:rPr>
              <a:t> da </a:t>
            </a:r>
            <a:r>
              <a:rPr lang="en-US" sz="2000" b="1" dirty="0" err="1">
                <a:solidFill>
                  <a:schemeClr val="tx1"/>
                </a:solidFill>
              </a:rPr>
              <a:t>administração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pública</a:t>
            </a:r>
            <a:r>
              <a:rPr lang="en-US" sz="2000" b="1" dirty="0">
                <a:solidFill>
                  <a:schemeClr val="tx1"/>
                </a:solidFill>
              </a:rPr>
              <a:t> federal: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marL="342900" indent="-342900" algn="ctr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Zelar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cumprimento</a:t>
            </a:r>
            <a:r>
              <a:rPr lang="en-US" dirty="0">
                <a:solidFill>
                  <a:schemeClr val="tx1"/>
                </a:solidFill>
              </a:rPr>
              <a:t> do </a:t>
            </a:r>
            <a:r>
              <a:rPr lang="en-US" dirty="0" err="1">
                <a:solidFill>
                  <a:schemeClr val="tx1"/>
                </a:solidFill>
              </a:rPr>
              <a:t>Decreto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  <a:r>
              <a:rPr lang="en-US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pt-BR" dirty="0"/>
              <a:t> </a:t>
            </a:r>
            <a:r>
              <a:rPr lang="pt-BR" dirty="0">
                <a:solidFill>
                  <a:schemeClr val="tx1"/>
                </a:solidFill>
              </a:rPr>
              <a:t>7.203/2010;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Apurar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situações</a:t>
            </a:r>
            <a:r>
              <a:rPr lang="en-US" dirty="0">
                <a:solidFill>
                  <a:schemeClr val="tx1"/>
                </a:solidFill>
              </a:rPr>
              <a:t> irregulars, de que </a:t>
            </a:r>
            <a:r>
              <a:rPr lang="en-US" dirty="0" err="1">
                <a:solidFill>
                  <a:schemeClr val="tx1"/>
                </a:solidFill>
              </a:rPr>
              <a:t>tenha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conhecimento</a:t>
            </a:r>
            <a:r>
              <a:rPr lang="en-US" dirty="0">
                <a:solidFill>
                  <a:schemeClr val="tx1"/>
                </a:solidFill>
              </a:rPr>
              <a:t>;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Exonerar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dispensa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agente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público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situação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nepotismo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Requerer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igual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providência</a:t>
            </a:r>
            <a:r>
              <a:rPr lang="en-US" dirty="0">
                <a:solidFill>
                  <a:schemeClr val="tx1"/>
                </a:solidFill>
              </a:rPr>
              <a:t> à </a:t>
            </a:r>
            <a:r>
              <a:rPr lang="en-US" dirty="0" err="1">
                <a:solidFill>
                  <a:schemeClr val="tx1"/>
                </a:solidFill>
              </a:rPr>
              <a:t>autoridade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encarregada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nomear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contratar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169697F0-ABCE-2D4D-BD85-5A3A3B345871}"/>
              </a:ext>
            </a:extLst>
          </p:cNvPr>
          <p:cNvSpPr/>
          <p:nvPr/>
        </p:nvSpPr>
        <p:spPr>
          <a:xfrm>
            <a:off x="5786438" y="1257300"/>
            <a:ext cx="5129213" cy="5072063"/>
          </a:xfrm>
          <a:prstGeom prst="parallelogram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CGU: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marL="342900" indent="-342900" algn="ctr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Notificar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casos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nepotismo</a:t>
            </a:r>
            <a:r>
              <a:rPr lang="en-US" dirty="0">
                <a:solidFill>
                  <a:schemeClr val="tx1"/>
                </a:solidFill>
              </a:rPr>
              <a:t> de que </a:t>
            </a:r>
            <a:r>
              <a:rPr lang="en-US" dirty="0" err="1">
                <a:solidFill>
                  <a:schemeClr val="tx1"/>
                </a:solidFill>
              </a:rPr>
              <a:t>tomar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conhecimento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às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autoridades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competentes</a:t>
            </a:r>
            <a:r>
              <a:rPr lang="en-US" dirty="0">
                <a:solidFill>
                  <a:schemeClr val="tx1"/>
                </a:solidFill>
              </a:rPr>
              <a:t>;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marL="342900" indent="-342900" algn="ctr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Orientar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sobre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casos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omissos</a:t>
            </a:r>
            <a:r>
              <a:rPr lang="en-US" dirty="0">
                <a:solidFill>
                  <a:schemeClr val="tx1"/>
                </a:solidFill>
              </a:rPr>
              <a:t> e que </a:t>
            </a:r>
            <a:r>
              <a:rPr lang="en-US" dirty="0" err="1">
                <a:solidFill>
                  <a:schemeClr val="tx1"/>
                </a:solidFill>
              </a:rPr>
              <a:t>suscitem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dúvidas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2297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287441" y="2855826"/>
            <a:ext cx="11088130" cy="153043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5. Prevenção ao nepotismo</a:t>
            </a:r>
          </a:p>
        </p:txBody>
      </p:sp>
    </p:spTree>
    <p:extLst>
      <p:ext uri="{BB962C8B-B14F-4D97-AF65-F5344CB8AC3E}">
        <p14:creationId xmlns:p14="http://schemas.microsoft.com/office/powerpoint/2010/main" val="897633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64E1F-9009-A842-846D-0364EE886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793750"/>
            <a:ext cx="10515600" cy="1325563"/>
          </a:xfrm>
        </p:spPr>
        <p:txBody>
          <a:bodyPr/>
          <a:lstStyle/>
          <a:p>
            <a:r>
              <a:rPr lang="en-US" b="1" dirty="0" err="1"/>
              <a:t>Fluxo</a:t>
            </a:r>
            <a:r>
              <a:rPr lang="en-US" b="1" dirty="0"/>
              <a:t> para </a:t>
            </a:r>
            <a:r>
              <a:rPr lang="en-US" b="1" dirty="0" err="1"/>
              <a:t>verificação</a:t>
            </a:r>
            <a:r>
              <a:rPr lang="en-US" b="1" dirty="0"/>
              <a:t>, antes de </a:t>
            </a:r>
            <a:r>
              <a:rPr lang="en-US" b="1" dirty="0" err="1"/>
              <a:t>nomeações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F812-D101-DA42-8608-852568A82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7" y="2119313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DECLARAÇÃO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err="1"/>
              <a:t>Declaração</a:t>
            </a:r>
            <a:r>
              <a:rPr lang="en-US" dirty="0"/>
              <a:t> de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enquadramento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situação</a:t>
            </a:r>
            <a:r>
              <a:rPr lang="en-US" dirty="0"/>
              <a:t> de </a:t>
            </a:r>
            <a:r>
              <a:rPr lang="en-US" dirty="0" err="1"/>
              <a:t>nepotismo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err="1"/>
              <a:t>Indicação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a </a:t>
            </a:r>
            <a:r>
              <a:rPr lang="en-US" dirty="0" err="1"/>
              <a:t>existência</a:t>
            </a:r>
            <a:r>
              <a:rPr lang="en-US" dirty="0"/>
              <a:t> de </a:t>
            </a:r>
            <a:r>
              <a:rPr lang="en-US" dirty="0" err="1"/>
              <a:t>cônjuge</a:t>
            </a:r>
            <a:r>
              <a:rPr lang="en-US" dirty="0"/>
              <a:t>, </a:t>
            </a:r>
            <a:r>
              <a:rPr lang="en-US" dirty="0" err="1"/>
              <a:t>companheiro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parente</a:t>
            </a:r>
            <a:r>
              <a:rPr lang="en-US" dirty="0"/>
              <a:t>, por </a:t>
            </a:r>
            <a:r>
              <a:rPr lang="en-US" dirty="0" err="1"/>
              <a:t>consanguinidade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afinidade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linha</a:t>
            </a:r>
            <a:r>
              <a:rPr lang="en-US" dirty="0"/>
              <a:t> </a:t>
            </a:r>
            <a:r>
              <a:rPr lang="en-US" dirty="0" err="1"/>
              <a:t>reta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colateral</a:t>
            </a:r>
            <a:r>
              <a:rPr lang="en-US" dirty="0"/>
              <a:t>, </a:t>
            </a:r>
            <a:r>
              <a:rPr lang="en-US" dirty="0" err="1"/>
              <a:t>até</a:t>
            </a:r>
            <a:r>
              <a:rPr lang="en-US" dirty="0"/>
              <a:t> o </a:t>
            </a:r>
            <a:r>
              <a:rPr lang="en-US" dirty="0" err="1"/>
              <a:t>terceiro</a:t>
            </a:r>
            <a:r>
              <a:rPr lang="en-US" dirty="0"/>
              <a:t> </a:t>
            </a:r>
            <a:r>
              <a:rPr lang="en-US" dirty="0" err="1"/>
              <a:t>grau</a:t>
            </a:r>
            <a:r>
              <a:rPr lang="en-US" dirty="0"/>
              <a:t>, no </a:t>
            </a:r>
            <a:r>
              <a:rPr lang="en-US" dirty="0" err="1"/>
              <a:t>exercício</a:t>
            </a:r>
            <a:r>
              <a:rPr lang="en-US" dirty="0"/>
              <a:t> de cargo no </a:t>
            </a:r>
            <a:r>
              <a:rPr lang="en-US" dirty="0" err="1"/>
              <a:t>âmbito</a:t>
            </a:r>
            <a:r>
              <a:rPr lang="en-US" dirty="0"/>
              <a:t> da </a:t>
            </a:r>
            <a:r>
              <a:rPr lang="en-US" dirty="0" err="1"/>
              <a:t>administração</a:t>
            </a:r>
            <a:r>
              <a:rPr lang="en-US" dirty="0"/>
              <a:t> </a:t>
            </a:r>
            <a:r>
              <a:rPr lang="en-US" dirty="0" err="1"/>
              <a:t>pública</a:t>
            </a:r>
            <a:r>
              <a:rPr lang="en-US" dirty="0"/>
              <a:t> federal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US" dirty="0" err="1"/>
              <a:t>Declaração</a:t>
            </a:r>
            <a:r>
              <a:rPr lang="en-US" dirty="0"/>
              <a:t> de </a:t>
            </a:r>
            <a:r>
              <a:rPr lang="en-US" dirty="0" err="1"/>
              <a:t>ciência</a:t>
            </a:r>
            <a:r>
              <a:rPr lang="en-US" dirty="0"/>
              <a:t> dos </a:t>
            </a:r>
            <a:r>
              <a:rPr lang="en-US" dirty="0" err="1"/>
              <a:t>dispositivos</a:t>
            </a:r>
            <a:r>
              <a:rPr lang="en-US" dirty="0"/>
              <a:t> do </a:t>
            </a:r>
            <a:r>
              <a:rPr lang="en-US" dirty="0" err="1"/>
              <a:t>Decreto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  <a:r>
              <a:rPr lang="en-US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pt-BR" dirty="0"/>
              <a:t> 7.203/2010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6229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3E176-9288-FE4F-834C-B5B2FC845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1766384"/>
            <a:ext cx="10972800" cy="436678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Para </a:t>
            </a:r>
            <a:r>
              <a:rPr lang="en-US" b="1" dirty="0" err="1"/>
              <a:t>mais</a:t>
            </a:r>
            <a:r>
              <a:rPr lang="en-US" b="1" dirty="0"/>
              <a:t> </a:t>
            </a:r>
            <a:r>
              <a:rPr lang="en-US" b="1" dirty="0" err="1"/>
              <a:t>informações</a:t>
            </a:r>
            <a:r>
              <a:rPr lang="en-US" b="1" dirty="0"/>
              <a:t>: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http://www.cgu.gov.br/assuntos/etica-e-integridade/nepotismo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b="1" dirty="0" err="1"/>
              <a:t>Coordenação-Geral</a:t>
            </a:r>
            <a:r>
              <a:rPr lang="en-US" sz="2400" b="1" dirty="0"/>
              <a:t> de </a:t>
            </a:r>
            <a:r>
              <a:rPr lang="en-US" sz="2400" b="1" dirty="0" err="1"/>
              <a:t>Ética</a:t>
            </a:r>
            <a:r>
              <a:rPr lang="en-US" sz="2400" b="1" dirty="0"/>
              <a:t> e </a:t>
            </a:r>
            <a:r>
              <a:rPr lang="en-US" sz="2400" b="1" dirty="0" err="1"/>
              <a:t>Prevenção</a:t>
            </a:r>
            <a:r>
              <a:rPr lang="en-US" sz="2400" b="1" dirty="0"/>
              <a:t> do </a:t>
            </a:r>
            <a:r>
              <a:rPr lang="en-US" sz="2400" b="1" dirty="0" err="1"/>
              <a:t>Conflito</a:t>
            </a:r>
            <a:r>
              <a:rPr lang="en-US" sz="2400" b="1" dirty="0"/>
              <a:t> de </a:t>
            </a:r>
            <a:r>
              <a:rPr lang="en-US" sz="2400" b="1" dirty="0" err="1"/>
              <a:t>Interesses</a:t>
            </a:r>
            <a:endParaRPr lang="en-US" sz="2400" b="1" dirty="0"/>
          </a:p>
          <a:p>
            <a:pPr marL="0" indent="0" algn="ctr">
              <a:buNone/>
            </a:pPr>
            <a:r>
              <a:rPr lang="en-US" sz="2400" dirty="0">
                <a:hlinkClick r:id="rId3"/>
              </a:rPr>
              <a:t>stpc.cgeci@cgu.gov.br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9511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254784" y="3454540"/>
            <a:ext cx="11088130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1. Normativos</a:t>
            </a:r>
          </a:p>
        </p:txBody>
      </p:sp>
    </p:spTree>
    <p:extLst>
      <p:ext uri="{BB962C8B-B14F-4D97-AF65-F5344CB8AC3E}">
        <p14:creationId xmlns:p14="http://schemas.microsoft.com/office/powerpoint/2010/main" val="79941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11088130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Art. 117, VIII da Lei </a:t>
            </a:r>
            <a:r>
              <a:rPr lang="pt-BR" sz="4800" dirty="0" err="1">
                <a:latin typeface="+mn-lt"/>
              </a:rPr>
              <a:t>n</a:t>
            </a:r>
            <a:r>
              <a:rPr lang="pt-BR" sz="4800" dirty="0">
                <a:latin typeface="+mn-lt"/>
              </a:rPr>
              <a:t>. 8.112/90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0470" y="2685240"/>
            <a:ext cx="1030612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Ao servidor é proibido: </a:t>
            </a:r>
          </a:p>
          <a:p>
            <a:endParaRPr lang="pt-BR" sz="2800" dirty="0"/>
          </a:p>
          <a:p>
            <a:r>
              <a:rPr lang="pt-BR" sz="2800" dirty="0"/>
              <a:t>...</a:t>
            </a:r>
          </a:p>
          <a:p>
            <a:endParaRPr lang="pt-BR" sz="2800" dirty="0"/>
          </a:p>
          <a:p>
            <a:r>
              <a:rPr lang="pt-BR" sz="2800" dirty="0"/>
              <a:t>VIII – manter sob sua chefia imediata, em cargo ou função de confiança, cônjuge, companheiro ou parente até o segundo grau civil; </a:t>
            </a:r>
          </a:p>
          <a:p>
            <a:pPr marL="514350" indent="-514350">
              <a:buAutoNum type="arabicPeriod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454196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190312"/>
            <a:ext cx="11088130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Súmula Vinculante STF </a:t>
            </a:r>
            <a:r>
              <a:rPr lang="pt-BR" sz="4800" dirty="0" err="1">
                <a:latin typeface="+mn-lt"/>
              </a:rPr>
              <a:t>n</a:t>
            </a:r>
            <a:r>
              <a:rPr lang="pt-BR" sz="4800" dirty="0">
                <a:latin typeface="+mn-lt"/>
              </a:rPr>
              <a:t>. 13 (2008)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07184" y="2257167"/>
            <a:ext cx="103061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A </a:t>
            </a:r>
            <a:r>
              <a:rPr lang="pt-BR" sz="2800" b="1" u="sng" dirty="0"/>
              <a:t>nomeação</a:t>
            </a:r>
            <a:r>
              <a:rPr lang="pt-BR" sz="2800" dirty="0"/>
              <a:t> de </a:t>
            </a:r>
            <a:r>
              <a:rPr lang="pt-BR" sz="2800" b="1" u="sng" dirty="0"/>
              <a:t>cônjuge, companheiro ou parente em linha reta, colateral ou por afinidade</a:t>
            </a:r>
            <a:r>
              <a:rPr lang="pt-BR" sz="2800" dirty="0"/>
              <a:t>, </a:t>
            </a:r>
            <a:r>
              <a:rPr lang="pt-BR" sz="2800" b="1" u="sng" dirty="0"/>
              <a:t>até o terceiro grau, </a:t>
            </a:r>
            <a:r>
              <a:rPr lang="pt-BR" sz="2800" dirty="0"/>
              <a:t>inclusive, da autoridade nomeante ou de servidor da mesma pessoa jurídica investido em cargo de direção, chefia ou assessoramento, para o exercício de cargo em comissão ou de confiança ou, ainda, de função gratificada na administração pública direta e indireta em qualquer dos poderes da União, dos Estados, do Distrito Federal e dos Municípios, </a:t>
            </a:r>
            <a:r>
              <a:rPr lang="pt-BR" sz="2800" b="1" u="sng" dirty="0"/>
              <a:t>compreendido o ajuste mediante designações recíprocas, viola a Constituição Federal</a:t>
            </a:r>
            <a:r>
              <a:rPr lang="pt-B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08999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190312"/>
            <a:ext cx="11088130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Decreto n° 7.203, de 4 de junho de 2010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C99AAD-0A8F-7F43-AB32-5DF3892D059D}"/>
              </a:ext>
            </a:extLst>
          </p:cNvPr>
          <p:cNvSpPr txBox="1"/>
          <p:nvPr/>
        </p:nvSpPr>
        <p:spPr>
          <a:xfrm>
            <a:off x="396711" y="2292974"/>
            <a:ext cx="1957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AGENTES PÚBLICO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128EFF-308C-AB40-BAEA-E9F6D7245867}"/>
              </a:ext>
            </a:extLst>
          </p:cNvPr>
          <p:cNvSpPr txBox="1"/>
          <p:nvPr/>
        </p:nvSpPr>
        <p:spPr>
          <a:xfrm>
            <a:off x="2928420" y="2292974"/>
            <a:ext cx="26470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SÃO PROIBIDOS DE USAR </a:t>
            </a:r>
          </a:p>
          <a:p>
            <a:r>
              <a:rPr lang="en-US" b="1" dirty="0"/>
              <a:t>SUA POSIÇAO DE PODER </a:t>
            </a:r>
          </a:p>
          <a:p>
            <a:r>
              <a:rPr lang="en-US" b="1" dirty="0"/>
              <a:t>PARA FAVORECER</a:t>
            </a:r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DFF734-3C08-1C41-B5CF-05AD1B0EA930}"/>
              </a:ext>
            </a:extLst>
          </p:cNvPr>
          <p:cNvSpPr/>
          <p:nvPr/>
        </p:nvSpPr>
        <p:spPr>
          <a:xfrm>
            <a:off x="6248653" y="2292974"/>
            <a:ext cx="1167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FAMILIAR,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9949D9-FDCF-E64B-B3BF-1B3E0A61CC0B}"/>
              </a:ext>
            </a:extLst>
          </p:cNvPr>
          <p:cNvSpPr/>
          <p:nvPr/>
        </p:nvSpPr>
        <p:spPr>
          <a:xfrm>
            <a:off x="8938735" y="2292974"/>
            <a:ext cx="26840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EM CONSONÂNCIA COM A  CONSTITUIÇÃO </a:t>
            </a:r>
          </a:p>
          <a:p>
            <a:r>
              <a:rPr lang="en-US" b="1" dirty="0"/>
              <a:t>FEDERAL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704D7F-BD32-114E-B4A5-840EC21A2697}"/>
              </a:ext>
            </a:extLst>
          </p:cNvPr>
          <p:cNvSpPr/>
          <p:nvPr/>
        </p:nvSpPr>
        <p:spPr>
          <a:xfrm>
            <a:off x="233409" y="3216304"/>
            <a:ext cx="24077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Presidente</a:t>
            </a:r>
            <a:r>
              <a:rPr lang="en-US" dirty="0"/>
              <a:t> e Vice-</a:t>
            </a:r>
            <a:r>
              <a:rPr lang="en-US" dirty="0" err="1"/>
              <a:t>Presidente</a:t>
            </a:r>
            <a:r>
              <a:rPr lang="en-US" dirty="0"/>
              <a:t> da </a:t>
            </a:r>
            <a:r>
              <a:rPr lang="en-US" dirty="0" err="1"/>
              <a:t>República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Ministros</a:t>
            </a:r>
            <a:r>
              <a:rPr lang="en-US" dirty="0"/>
              <a:t> de Estado;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Dirigentes</a:t>
            </a:r>
            <a:r>
              <a:rPr lang="en-US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Ocupantes de cargo em comissão, função de confiança, chefia ou assessoramento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D5EBF5-A535-8C45-8D87-83339207AAD2}"/>
              </a:ext>
            </a:extLst>
          </p:cNvPr>
          <p:cNvSpPr txBox="1"/>
          <p:nvPr/>
        </p:nvSpPr>
        <p:spPr>
          <a:xfrm>
            <a:off x="2928420" y="3235898"/>
            <a:ext cx="319715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Proibido</a:t>
            </a:r>
            <a:r>
              <a:rPr lang="en-US" dirty="0"/>
              <a:t> </a:t>
            </a:r>
            <a:r>
              <a:rPr lang="en-US" dirty="0" err="1"/>
              <a:t>nomear</a:t>
            </a:r>
            <a:r>
              <a:rPr lang="en-US" dirty="0"/>
              <a:t>, </a:t>
            </a:r>
            <a:r>
              <a:rPr lang="en-US" dirty="0" err="1"/>
              <a:t>contratar</a:t>
            </a:r>
            <a:r>
              <a:rPr lang="en-US" dirty="0"/>
              <a:t>,</a:t>
            </a:r>
          </a:p>
          <a:p>
            <a:r>
              <a:rPr lang="en-US" dirty="0" err="1"/>
              <a:t>designar</a:t>
            </a:r>
            <a:r>
              <a:rPr lang="en-US" dirty="0"/>
              <a:t> para: </a:t>
            </a:r>
          </a:p>
          <a:p>
            <a:r>
              <a:rPr lang="en-US" dirty="0"/>
              <a:t>A.  Cargo </a:t>
            </a:r>
            <a:r>
              <a:rPr lang="en-US" dirty="0" err="1"/>
              <a:t>em</a:t>
            </a:r>
            <a:r>
              <a:rPr lang="en-US" dirty="0"/>
              <a:t>  </a:t>
            </a:r>
            <a:r>
              <a:rPr lang="en-US" dirty="0" err="1"/>
              <a:t>comissão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</a:p>
          <a:p>
            <a:r>
              <a:rPr lang="en-US" dirty="0" err="1"/>
              <a:t>função</a:t>
            </a:r>
            <a:r>
              <a:rPr lang="en-US" dirty="0"/>
              <a:t> de </a:t>
            </a:r>
            <a:r>
              <a:rPr lang="en-US" dirty="0" err="1"/>
              <a:t>confiança</a:t>
            </a:r>
            <a:endParaRPr lang="en-US" dirty="0"/>
          </a:p>
          <a:p>
            <a:r>
              <a:rPr lang="en-US" dirty="0"/>
              <a:t>B. </a:t>
            </a:r>
            <a:r>
              <a:rPr lang="en-US" dirty="0" err="1"/>
              <a:t>Atendimento</a:t>
            </a:r>
            <a:r>
              <a:rPr lang="en-US" dirty="0"/>
              <a:t> a </a:t>
            </a:r>
            <a:r>
              <a:rPr lang="en-US" dirty="0" err="1"/>
              <a:t>necessidade</a:t>
            </a:r>
            <a:endParaRPr lang="en-US" dirty="0"/>
          </a:p>
          <a:p>
            <a:r>
              <a:rPr lang="en-US" dirty="0" err="1"/>
              <a:t>temporária</a:t>
            </a:r>
            <a:r>
              <a:rPr lang="en-US" dirty="0"/>
              <a:t> de </a:t>
            </a:r>
            <a:r>
              <a:rPr lang="en-US" dirty="0" err="1"/>
              <a:t>excepcional</a:t>
            </a:r>
            <a:r>
              <a:rPr lang="en-US" dirty="0"/>
              <a:t> </a:t>
            </a:r>
          </a:p>
          <a:p>
            <a:r>
              <a:rPr lang="en-US" dirty="0"/>
              <a:t>interesse </a:t>
            </a:r>
            <a:r>
              <a:rPr lang="en-US" dirty="0" err="1"/>
              <a:t>público</a:t>
            </a:r>
            <a:endParaRPr lang="en-US" dirty="0"/>
          </a:p>
          <a:p>
            <a:r>
              <a:rPr lang="en-US" dirty="0"/>
              <a:t>C. </a:t>
            </a:r>
            <a:r>
              <a:rPr lang="en-US" dirty="0" err="1"/>
              <a:t>Estágio</a:t>
            </a:r>
            <a:endParaRPr lang="en-US" dirty="0"/>
          </a:p>
          <a:p>
            <a:r>
              <a:rPr lang="en-US" dirty="0"/>
              <a:t>C. </a:t>
            </a:r>
            <a:r>
              <a:rPr lang="en-US" dirty="0" err="1"/>
              <a:t>Nepotismo</a:t>
            </a:r>
            <a:r>
              <a:rPr lang="en-US" dirty="0"/>
              <a:t> cruzado</a:t>
            </a:r>
          </a:p>
          <a:p>
            <a:r>
              <a:rPr lang="en-US" dirty="0"/>
              <a:t>D. </a:t>
            </a:r>
            <a:r>
              <a:rPr lang="en-US" dirty="0" err="1"/>
              <a:t>Contratação</a:t>
            </a:r>
            <a:r>
              <a:rPr lang="en-US" dirty="0"/>
              <a:t> de </a:t>
            </a:r>
            <a:r>
              <a:rPr lang="en-US" dirty="0" err="1"/>
              <a:t>pj</a:t>
            </a:r>
            <a:r>
              <a:rPr lang="en-US" dirty="0"/>
              <a:t> de familiar </a:t>
            </a:r>
          </a:p>
          <a:p>
            <a:r>
              <a:rPr lang="en-US" dirty="0"/>
              <a:t>do </a:t>
            </a:r>
            <a:r>
              <a:rPr lang="en-US" dirty="0" err="1"/>
              <a:t>agente</a:t>
            </a:r>
            <a:r>
              <a:rPr lang="en-US" dirty="0"/>
              <a:t> </a:t>
            </a:r>
            <a:r>
              <a:rPr lang="en-US" dirty="0" err="1"/>
              <a:t>público</a:t>
            </a:r>
            <a:r>
              <a:rPr lang="en-US" dirty="0"/>
              <a:t> </a:t>
            </a:r>
            <a:r>
              <a:rPr lang="en-US" dirty="0" err="1"/>
              <a:t>responsável</a:t>
            </a:r>
            <a:r>
              <a:rPr lang="en-US" dirty="0"/>
              <a:t> </a:t>
            </a:r>
          </a:p>
          <a:p>
            <a:r>
              <a:rPr lang="en-US" dirty="0"/>
              <a:t>pela </a:t>
            </a:r>
            <a:r>
              <a:rPr lang="en-US" dirty="0" err="1"/>
              <a:t>licitação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01635-B199-EC40-A270-1823B6386B31}"/>
              </a:ext>
            </a:extLst>
          </p:cNvPr>
          <p:cNvSpPr/>
          <p:nvPr/>
        </p:nvSpPr>
        <p:spPr>
          <a:xfrm>
            <a:off x="6248118" y="3235898"/>
            <a:ext cx="256807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Cônjuge</a:t>
            </a:r>
            <a:r>
              <a:rPr lang="en-US" dirty="0"/>
              <a:t>, </a:t>
            </a:r>
            <a:r>
              <a:rPr lang="en-US" dirty="0" err="1"/>
              <a:t>companheiro</a:t>
            </a:r>
            <a:r>
              <a:rPr lang="en-US" dirty="0"/>
              <a:t>,</a:t>
            </a:r>
          </a:p>
          <a:p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parente</a:t>
            </a:r>
            <a:r>
              <a:rPr lang="en-US" dirty="0"/>
              <a:t>,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linha</a:t>
            </a:r>
            <a:r>
              <a:rPr lang="en-US" dirty="0"/>
              <a:t> </a:t>
            </a:r>
            <a:r>
              <a:rPr lang="en-US" dirty="0" err="1"/>
              <a:t>reta</a:t>
            </a:r>
            <a:endParaRPr lang="en-US" dirty="0"/>
          </a:p>
          <a:p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colateral</a:t>
            </a:r>
            <a:r>
              <a:rPr lang="en-US" dirty="0"/>
              <a:t>, por </a:t>
            </a:r>
          </a:p>
          <a:p>
            <a:r>
              <a:rPr lang="en-US" dirty="0" err="1"/>
              <a:t>consaguinidade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afinidade</a:t>
            </a:r>
            <a:r>
              <a:rPr lang="en-US" dirty="0"/>
              <a:t>, </a:t>
            </a:r>
            <a:r>
              <a:rPr lang="en-US" dirty="0" err="1"/>
              <a:t>até</a:t>
            </a:r>
            <a:r>
              <a:rPr lang="en-US" dirty="0"/>
              <a:t> o </a:t>
            </a:r>
          </a:p>
          <a:p>
            <a:r>
              <a:rPr lang="en-US" dirty="0" err="1"/>
              <a:t>terceiro</a:t>
            </a:r>
            <a:r>
              <a:rPr lang="en-US" dirty="0"/>
              <a:t> </a:t>
            </a:r>
            <a:r>
              <a:rPr lang="en-US" dirty="0" err="1"/>
              <a:t>grau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C5F897-AA9F-A947-860B-F0A285A77305}"/>
              </a:ext>
            </a:extLst>
          </p:cNvPr>
          <p:cNvSpPr/>
          <p:nvPr/>
        </p:nvSpPr>
        <p:spPr>
          <a:xfrm>
            <a:off x="8938734" y="3275087"/>
            <a:ext cx="18696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Princípios</a:t>
            </a:r>
            <a:r>
              <a:rPr lang="en-US" dirty="0"/>
              <a:t> da </a:t>
            </a:r>
            <a:r>
              <a:rPr lang="en-US" dirty="0" err="1"/>
              <a:t>legalidade</a:t>
            </a:r>
            <a:r>
              <a:rPr lang="en-US" dirty="0"/>
              <a:t>, </a:t>
            </a:r>
            <a:r>
              <a:rPr lang="en-US" dirty="0" err="1"/>
              <a:t>impessoalidade</a:t>
            </a:r>
            <a:r>
              <a:rPr lang="en-US" dirty="0"/>
              <a:t> e </a:t>
            </a:r>
          </a:p>
          <a:p>
            <a:r>
              <a:rPr lang="en-US" dirty="0" err="1"/>
              <a:t>moralidade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07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D8B0C2D-38E8-0B49-A578-00AF9569D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889" y="787224"/>
            <a:ext cx="6412104" cy="60707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CFB410-D74F-C34E-A7F9-CC420394F4C3}"/>
              </a:ext>
            </a:extLst>
          </p:cNvPr>
          <p:cNvSpPr txBox="1"/>
          <p:nvPr/>
        </p:nvSpPr>
        <p:spPr>
          <a:xfrm>
            <a:off x="200027" y="3360947"/>
            <a:ext cx="40715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FAMILIARES EM LINHA RETA E </a:t>
            </a:r>
          </a:p>
          <a:p>
            <a:r>
              <a:rPr lang="en-US" b="1" dirty="0"/>
              <a:t>COLATERAL ENQUADRADOS EM </a:t>
            </a:r>
          </a:p>
          <a:p>
            <a:r>
              <a:rPr lang="en-US" b="1" dirty="0"/>
              <a:t>SITUAÇÃO DE NEPOTISMO PRESUMIDO:</a:t>
            </a:r>
          </a:p>
          <a:p>
            <a:r>
              <a:rPr lang="pt-BR" sz="1400" dirty="0">
                <a:hlinkClick r:id="rId3"/>
              </a:rPr>
              <a:t>https://www.cgu.gov.br/assuntos/etica-e-integridade/nepotismo/situacoes</a:t>
            </a:r>
            <a:endParaRPr lang="en-US" sz="1400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54839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83025D-291D-FD43-B9B1-2DB74D95F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218" y="801674"/>
            <a:ext cx="10385357" cy="605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76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287441" y="2855826"/>
            <a:ext cx="11088130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dirty="0">
                <a:latin typeface="+mn-lt"/>
              </a:rPr>
              <a:t>2. Situações de nepotismo presumido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74E871-FD66-F141-9A2D-5B46C12579A4}"/>
              </a:ext>
            </a:extLst>
          </p:cNvPr>
          <p:cNvSpPr txBox="1"/>
          <p:nvPr/>
        </p:nvSpPr>
        <p:spPr>
          <a:xfrm>
            <a:off x="3714067" y="3704967"/>
            <a:ext cx="4332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Decreto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  <a:r>
              <a:rPr lang="en-US" sz="2400" b="1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/>
              <a:t> 7.203/2010 – art. 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2400" strike="sngStrike" dirty="0">
                <a:solidFill>
                  <a:srgbClr val="000000"/>
                </a:solidFill>
                <a:latin typeface="Arial" panose="020B0604020202020204" pitchFamily="34" charset="0"/>
              </a:rPr>
              <a:t>º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8047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normAutofit fontScale="92500" lnSpcReduction="10000"/>
      </a:bodyPr>
      <a:lstStyle>
        <a:defPPr algn="ctr">
          <a:defRPr sz="48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217218892265741AFC96E762FB55F12" ma:contentTypeVersion="9" ma:contentTypeDescription="Crie um novo documento." ma:contentTypeScope="" ma:versionID="987785e87d28082d949d51568f5bee13">
  <xsd:schema xmlns:xsd="http://www.w3.org/2001/XMLSchema" xmlns:xs="http://www.w3.org/2001/XMLSchema" xmlns:p="http://schemas.microsoft.com/office/2006/metadata/properties" xmlns:ns2="9ad97574-1e47-40d7-9a6f-9effc9c3006f" xmlns:ns3="f268d53c-7579-4372-a37e-a4dfc434feb6" targetNamespace="http://schemas.microsoft.com/office/2006/metadata/properties" ma:root="true" ma:fieldsID="1ea89207ba50dd1886b3e0898f081672" ns2:_="" ns3:_="">
    <xsd:import namespace="9ad97574-1e47-40d7-9a6f-9effc9c3006f"/>
    <xsd:import namespace="f268d53c-7579-4372-a37e-a4dfc434fe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97574-1e47-40d7-9a6f-9effc9c300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68d53c-7579-4372-a37e-a4dfc434feb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97236C-1AF1-4066-94B8-DD0E87F9079A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f268d53c-7579-4372-a37e-a4dfc434feb6"/>
    <ds:schemaRef ds:uri="9ad97574-1e47-40d7-9a6f-9effc9c3006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7CDFD4A-AABE-4EE6-B609-716A57F209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1469E5-2144-4C09-B8F2-E8D7E36051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d97574-1e47-40d7-9a6f-9effc9c3006f"/>
    <ds:schemaRef ds:uri="f268d53c-7579-4372-a37e-a4dfc434f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1212</Words>
  <Application>Microsoft Office PowerPoint</Application>
  <PresentationFormat>Widescreen</PresentationFormat>
  <Paragraphs>225</Paragraphs>
  <Slides>28</Slides>
  <Notes>0</Notes>
  <HiddenSlides>1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Fluxo para verificação, antes de nomeações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Tatiana Petry</cp:lastModifiedBy>
  <cp:revision>72</cp:revision>
  <cp:lastPrinted>2019-08-05T16:16:15Z</cp:lastPrinted>
  <dcterms:created xsi:type="dcterms:W3CDTF">2017-06-05T18:09:13Z</dcterms:created>
  <dcterms:modified xsi:type="dcterms:W3CDTF">2019-08-05T16:20:10Z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0x0101007217218892265741AFC96E762FB55F12</vt:lpwstr>
  </property>
</Properties>
</file>