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8"/>
  </p:notesMasterIdLst>
  <p:sldIdLst>
    <p:sldId id="2134959822" r:id="rId6"/>
    <p:sldId id="2134959824" r:id="rId7"/>
  </p:sldIdLst>
  <p:sldSz cx="10882313" cy="61214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9" userDrawn="1">
          <p15:clr>
            <a:srgbClr val="A4A3A4"/>
          </p15:clr>
        </p15:guide>
        <p15:guide id="2" pos="34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6D6D6D"/>
    <a:srgbClr val="00853F"/>
    <a:srgbClr val="3777BC"/>
    <a:srgbClr val="DF6D27"/>
    <a:srgbClr val="00B050"/>
    <a:srgbClr val="FFFFFF"/>
    <a:srgbClr val="276CA5"/>
    <a:srgbClr val="00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0"/>
      </p:cViewPr>
      <p:guideLst>
        <p:guide orient="horz" pos="1929"/>
        <p:guide pos="3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F0626-0C22-47D2-B3F8-7B1A7E9E53CC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842A7-F54B-4200-9877-3C03D138E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7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Neste slide importante salientar:</a:t>
            </a:r>
          </a:p>
          <a:p>
            <a:r>
              <a:rPr lang="pt-BR"/>
              <a:t>1) o plano piloto da incorporação da sustentabilidade em 7 GG em 2019 onde foi avaliado quais as demandas destas </a:t>
            </a:r>
            <a:r>
              <a:rPr lang="pt-BR" err="1"/>
              <a:t>GGs</a:t>
            </a:r>
            <a:r>
              <a:rPr lang="pt-BR"/>
              <a:t>( suprimentos, terminais NO, terminais sudeste, gente, engenharia ferro, </a:t>
            </a:r>
            <a:r>
              <a:rPr lang="pt-BR" err="1"/>
              <a:t>tiplam</a:t>
            </a:r>
            <a:r>
              <a:rPr lang="pt-BR"/>
              <a:t> e corredor centro-norte). Ajudou compreender as necessidades in loco para desenvolver abordagens mais pragmáticas;</a:t>
            </a:r>
          </a:p>
          <a:p>
            <a:r>
              <a:rPr lang="pt-BR"/>
              <a:t>2) O </a:t>
            </a:r>
            <a:r>
              <a:rPr lang="pt-BR" err="1"/>
              <a:t>LABcerrado</a:t>
            </a:r>
            <a:r>
              <a:rPr lang="pt-BR"/>
              <a:t> como grande oportunidade da VLI em desenvolver uma iniciativa de </a:t>
            </a:r>
            <a:r>
              <a:rPr lang="pt-BR" err="1"/>
              <a:t>shared</a:t>
            </a:r>
            <a:r>
              <a:rPr lang="pt-BR"/>
              <a:t> </a:t>
            </a:r>
            <a:r>
              <a:rPr lang="pt-BR" err="1"/>
              <a:t>value</a:t>
            </a:r>
            <a:r>
              <a:rPr lang="pt-BR"/>
              <a:t>;</a:t>
            </a:r>
          </a:p>
          <a:p>
            <a:r>
              <a:rPr lang="pt-BR"/>
              <a:t>3) A efetivação do pilar de sustentabilidade TPS em 2021 como instrumento de conscientização ampliada da sustentabilidade nos níveis operacionais e fortalecimento do tema como mecanismos de aumento de eficiência das operações;</a:t>
            </a:r>
          </a:p>
          <a:p>
            <a:r>
              <a:rPr lang="pt-BR"/>
              <a:t>4) Aumento de iniciativas de economia circular( já temos um bom baseline com a área de receitas alternativas que , na essência, é um fluxo de reciclagem );</a:t>
            </a:r>
          </a:p>
          <a:p>
            <a:r>
              <a:rPr lang="pt-BR"/>
              <a:t>5) Tornar a VLI como referencia em sustentabilidade em LOG( importante salientar que o setor historicamente não tem bons exemplos apesar de aspectos negativos sociais e ambientais históricos. O aumento da pressão da sociedade e do ordenamento jurídico está pressionando o setor a se ajustar e a VLI pode arregimentar liderança nesta nova tendência dentro do setor.);</a:t>
            </a:r>
          </a:p>
          <a:p>
            <a:r>
              <a:rPr lang="pt-BR"/>
              <a:t>6) O grande foco na formação e consolidação da cultura( a VLI tem um grande baseline neste sentido pois é uma cia onde o proposito é algo corrente e espontâneo)  e inovação( participo da iniciativa “ visionários” do INOVAVLI).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842A7-F54B-4200-9877-3C03D138E2A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1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Neste slide importante salientar:</a:t>
            </a:r>
          </a:p>
          <a:p>
            <a:r>
              <a:rPr lang="pt-BR"/>
              <a:t>1) o plano piloto da incorporação da sustentabilidade em 7 GG em 2019 onde foi avaliado quais as demandas destas </a:t>
            </a:r>
            <a:r>
              <a:rPr lang="pt-BR" err="1"/>
              <a:t>GGs</a:t>
            </a:r>
            <a:r>
              <a:rPr lang="pt-BR"/>
              <a:t>( suprimentos, terminais NO, terminais sudeste, gente, engenharia ferro, </a:t>
            </a:r>
            <a:r>
              <a:rPr lang="pt-BR" err="1"/>
              <a:t>tiplam</a:t>
            </a:r>
            <a:r>
              <a:rPr lang="pt-BR"/>
              <a:t> e corredor centro-norte). Ajudou compreender as necessidades in loco para desenvolver abordagens mais pragmáticas;</a:t>
            </a:r>
          </a:p>
          <a:p>
            <a:r>
              <a:rPr lang="pt-BR"/>
              <a:t>2) O </a:t>
            </a:r>
            <a:r>
              <a:rPr lang="pt-BR" err="1"/>
              <a:t>LABcerrado</a:t>
            </a:r>
            <a:r>
              <a:rPr lang="pt-BR"/>
              <a:t> como grande oportunidade da VLI em desenvolver uma iniciativa de </a:t>
            </a:r>
            <a:r>
              <a:rPr lang="pt-BR" err="1"/>
              <a:t>shared</a:t>
            </a:r>
            <a:r>
              <a:rPr lang="pt-BR"/>
              <a:t> </a:t>
            </a:r>
            <a:r>
              <a:rPr lang="pt-BR" err="1"/>
              <a:t>value</a:t>
            </a:r>
            <a:r>
              <a:rPr lang="pt-BR"/>
              <a:t>;</a:t>
            </a:r>
          </a:p>
          <a:p>
            <a:r>
              <a:rPr lang="pt-BR"/>
              <a:t>3) A efetivação do pilar de sustentabilidade TPS em 2021 como instrumento de conscientização ampliada da sustentabilidade nos níveis operacionais e fortalecimento do tema como mecanismos de aumento de eficiência das operações;</a:t>
            </a:r>
          </a:p>
          <a:p>
            <a:r>
              <a:rPr lang="pt-BR"/>
              <a:t>4) Aumento de iniciativas de economia circular( já temos um bom baseline com a área de receitas alternativas que , na essência, é um fluxo de reciclagem );</a:t>
            </a:r>
          </a:p>
          <a:p>
            <a:r>
              <a:rPr lang="pt-BR"/>
              <a:t>5) Tornar a VLI como referencia em sustentabilidade em LOG( importante salientar que o setor historicamente não tem bons exemplos apesar de aspectos negativos sociais e ambientais históricos. O aumento da pressão da sociedade e do ordenamento jurídico está pressionando o setor a se ajustar e a VLI pode arregimentar liderança nesta nova tendência dentro do setor.);</a:t>
            </a:r>
          </a:p>
          <a:p>
            <a:r>
              <a:rPr lang="pt-BR"/>
              <a:t>6) O grande foco na formação e consolidação da cultura( a VLI tem um grande baseline neste sentido pois é uma cia onde o proposito é algo corrente e espontâneo)  e inovação( participo da iniciativa “ visionários” do INOVAVLI).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842A7-F54B-4200-9877-3C03D138E2A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4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6176" y="1901606"/>
            <a:ext cx="9249967" cy="13121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2350" y="3468794"/>
            <a:ext cx="7617619" cy="15643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2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4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60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84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88449" y="245142"/>
            <a:ext cx="2603443" cy="52230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8124" y="245142"/>
            <a:ext cx="7628955" cy="5223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43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97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70487" y="1087987"/>
            <a:ext cx="374888" cy="325908"/>
          </a:xfrm>
        </p:spPr>
        <p:txBody>
          <a:bodyPr/>
          <a:lstStyle>
            <a:lvl1pPr>
              <a:defRPr>
                <a:solidFill>
                  <a:srgbClr val="FF4E00"/>
                </a:solidFill>
              </a:defRPr>
            </a:lvl1pPr>
          </a:lstStyle>
          <a:p>
            <a:fld id="{860929E6-B453-4031-8F01-CAE7530EF3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09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289" y="1001813"/>
            <a:ext cx="8161735" cy="2131154"/>
          </a:xfrm>
          <a:prstGeom prst="rect">
            <a:avLst/>
          </a:prstGeom>
        </p:spPr>
        <p:txBody>
          <a:bodyPr anchor="b"/>
          <a:lstStyle>
            <a:lvl1pPr algn="ctr">
              <a:defRPr sz="5356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289" y="3215152"/>
            <a:ext cx="8161735" cy="14779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42"/>
            </a:lvl1pPr>
            <a:lvl2pPr marL="408097" indent="0" algn="ctr">
              <a:buNone/>
              <a:defRPr sz="1785"/>
            </a:lvl2pPr>
            <a:lvl3pPr marL="816193" indent="0" algn="ctr">
              <a:buNone/>
              <a:defRPr sz="1607"/>
            </a:lvl3pPr>
            <a:lvl4pPr marL="1224290" indent="0" algn="ctr">
              <a:buNone/>
              <a:defRPr sz="1428"/>
            </a:lvl4pPr>
            <a:lvl5pPr marL="1632387" indent="0" algn="ctr">
              <a:buNone/>
              <a:defRPr sz="1428"/>
            </a:lvl5pPr>
            <a:lvl6pPr marL="2040484" indent="0" algn="ctr">
              <a:buNone/>
              <a:defRPr sz="1428"/>
            </a:lvl6pPr>
            <a:lvl7pPr marL="2448580" indent="0" algn="ctr">
              <a:buNone/>
              <a:defRPr sz="1428"/>
            </a:lvl7pPr>
            <a:lvl8pPr marL="2856677" indent="0" algn="ctr">
              <a:buNone/>
              <a:defRPr sz="1428"/>
            </a:lvl8pPr>
            <a:lvl9pPr marL="3264774" indent="0" algn="ctr">
              <a:buNone/>
              <a:defRPr sz="1428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ADD0-5C7E-462E-A75D-40708FF4D514}" type="datetime1">
              <a:rPr lang="pt-BR" smtClean="0"/>
              <a:t>18/12/2020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43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59" y="325908"/>
            <a:ext cx="9385995" cy="1183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59" y="1629539"/>
            <a:ext cx="9385995" cy="3883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731E-CC34-45F5-8CEB-B35A92846209}" type="datetime1">
              <a:rPr lang="pt-BR" smtClean="0"/>
              <a:t>18/12/2020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26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91" y="1526100"/>
            <a:ext cx="9385995" cy="2546332"/>
          </a:xfrm>
          <a:prstGeom prst="rect">
            <a:avLst/>
          </a:prstGeom>
        </p:spPr>
        <p:txBody>
          <a:bodyPr anchor="b"/>
          <a:lstStyle>
            <a:lvl1pPr>
              <a:defRPr sz="5356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91" y="4096521"/>
            <a:ext cx="9385995" cy="1339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1pPr>
            <a:lvl2pPr marL="408097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6193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22429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238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4048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858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667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477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9D6A-1F09-4FE2-B202-AFF9DD44A47E}" type="datetime1">
              <a:rPr lang="pt-BR" smtClean="0"/>
              <a:t>18/12/2020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10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59" y="325908"/>
            <a:ext cx="9385995" cy="1183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159" y="1629539"/>
            <a:ext cx="4624983" cy="3883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9171" y="1629539"/>
            <a:ext cx="4624983" cy="3883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AACA-9376-4839-BBE4-FD5F47E67B12}" type="datetime1">
              <a:rPr lang="pt-BR" smtClean="0"/>
              <a:t>18/12/2020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427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76" y="325908"/>
            <a:ext cx="9385995" cy="1183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577" y="1500594"/>
            <a:ext cx="4603728" cy="7354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42" b="1"/>
            </a:lvl1pPr>
            <a:lvl2pPr marL="408097" indent="0">
              <a:buNone/>
              <a:defRPr sz="1785" b="1"/>
            </a:lvl2pPr>
            <a:lvl3pPr marL="816193" indent="0">
              <a:buNone/>
              <a:defRPr sz="1607" b="1"/>
            </a:lvl3pPr>
            <a:lvl4pPr marL="1224290" indent="0">
              <a:buNone/>
              <a:defRPr sz="1428" b="1"/>
            </a:lvl4pPr>
            <a:lvl5pPr marL="1632387" indent="0">
              <a:buNone/>
              <a:defRPr sz="1428" b="1"/>
            </a:lvl5pPr>
            <a:lvl6pPr marL="2040484" indent="0">
              <a:buNone/>
              <a:defRPr sz="1428" b="1"/>
            </a:lvl6pPr>
            <a:lvl7pPr marL="2448580" indent="0">
              <a:buNone/>
              <a:defRPr sz="1428" b="1"/>
            </a:lvl7pPr>
            <a:lvl8pPr marL="2856677" indent="0">
              <a:buNone/>
              <a:defRPr sz="1428" b="1"/>
            </a:lvl8pPr>
            <a:lvl9pPr marL="3264774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577" y="2236011"/>
            <a:ext cx="4603728" cy="32888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9171" y="1500594"/>
            <a:ext cx="4626400" cy="7354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42" b="1"/>
            </a:lvl1pPr>
            <a:lvl2pPr marL="408097" indent="0">
              <a:buNone/>
              <a:defRPr sz="1785" b="1"/>
            </a:lvl2pPr>
            <a:lvl3pPr marL="816193" indent="0">
              <a:buNone/>
              <a:defRPr sz="1607" b="1"/>
            </a:lvl3pPr>
            <a:lvl4pPr marL="1224290" indent="0">
              <a:buNone/>
              <a:defRPr sz="1428" b="1"/>
            </a:lvl4pPr>
            <a:lvl5pPr marL="1632387" indent="0">
              <a:buNone/>
              <a:defRPr sz="1428" b="1"/>
            </a:lvl5pPr>
            <a:lvl6pPr marL="2040484" indent="0">
              <a:buNone/>
              <a:defRPr sz="1428" b="1"/>
            </a:lvl6pPr>
            <a:lvl7pPr marL="2448580" indent="0">
              <a:buNone/>
              <a:defRPr sz="1428" b="1"/>
            </a:lvl7pPr>
            <a:lvl8pPr marL="2856677" indent="0">
              <a:buNone/>
              <a:defRPr sz="1428" b="1"/>
            </a:lvl8pPr>
            <a:lvl9pPr marL="3264774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9171" y="2236011"/>
            <a:ext cx="4626400" cy="32888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3ED6-B64F-423E-B9F1-67FC6CB1C2BB}" type="datetime1">
              <a:rPr lang="pt-BR" smtClean="0"/>
              <a:t>18/12/2020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748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59" y="325908"/>
            <a:ext cx="9385995" cy="1183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9AC3-CACF-4F99-BD6B-648A2456BBC3}" type="datetime1">
              <a:rPr lang="pt-BR" smtClean="0"/>
              <a:t>18/12/2020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0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81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77" y="408093"/>
            <a:ext cx="3509829" cy="1428327"/>
          </a:xfrm>
          <a:prstGeom prst="rect">
            <a:avLst/>
          </a:prstGeom>
        </p:spPr>
        <p:txBody>
          <a:bodyPr anchor="b"/>
          <a:lstStyle>
            <a:lvl1pPr>
              <a:defRPr sz="2856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00" y="881368"/>
            <a:ext cx="5509171" cy="4350162"/>
          </a:xfrm>
          <a:prstGeom prst="rect">
            <a:avLst/>
          </a:prstGeo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577" y="1836420"/>
            <a:ext cx="3509829" cy="3402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8"/>
            </a:lvl1pPr>
            <a:lvl2pPr marL="408097" indent="0">
              <a:buNone/>
              <a:defRPr sz="1250"/>
            </a:lvl2pPr>
            <a:lvl3pPr marL="816193" indent="0">
              <a:buNone/>
              <a:defRPr sz="1071"/>
            </a:lvl3pPr>
            <a:lvl4pPr marL="1224290" indent="0">
              <a:buNone/>
              <a:defRPr sz="893"/>
            </a:lvl4pPr>
            <a:lvl5pPr marL="1632387" indent="0">
              <a:buNone/>
              <a:defRPr sz="893"/>
            </a:lvl5pPr>
            <a:lvl6pPr marL="2040484" indent="0">
              <a:buNone/>
              <a:defRPr sz="893"/>
            </a:lvl6pPr>
            <a:lvl7pPr marL="2448580" indent="0">
              <a:buNone/>
              <a:defRPr sz="893"/>
            </a:lvl7pPr>
            <a:lvl8pPr marL="2856677" indent="0">
              <a:buNone/>
              <a:defRPr sz="893"/>
            </a:lvl8pPr>
            <a:lvl9pPr marL="3264774" indent="0">
              <a:buNone/>
              <a:defRPr sz="8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06F-EF35-44C3-8CC7-ED3A2E0A4944}" type="datetime1">
              <a:rPr lang="pt-BR" smtClean="0"/>
              <a:t>18/12/2020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471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77" y="408093"/>
            <a:ext cx="3509829" cy="1428327"/>
          </a:xfrm>
          <a:prstGeom prst="rect">
            <a:avLst/>
          </a:prstGeom>
        </p:spPr>
        <p:txBody>
          <a:bodyPr anchor="b"/>
          <a:lstStyle>
            <a:lvl1pPr>
              <a:defRPr sz="2856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26400" y="881368"/>
            <a:ext cx="5509171" cy="4350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56"/>
            </a:lvl1pPr>
            <a:lvl2pPr marL="408097" indent="0">
              <a:buNone/>
              <a:defRPr sz="2499"/>
            </a:lvl2pPr>
            <a:lvl3pPr marL="816193" indent="0">
              <a:buNone/>
              <a:defRPr sz="2142"/>
            </a:lvl3pPr>
            <a:lvl4pPr marL="1224290" indent="0">
              <a:buNone/>
              <a:defRPr sz="1785"/>
            </a:lvl4pPr>
            <a:lvl5pPr marL="1632387" indent="0">
              <a:buNone/>
              <a:defRPr sz="1785"/>
            </a:lvl5pPr>
            <a:lvl6pPr marL="2040484" indent="0">
              <a:buNone/>
              <a:defRPr sz="1785"/>
            </a:lvl6pPr>
            <a:lvl7pPr marL="2448580" indent="0">
              <a:buNone/>
              <a:defRPr sz="1785"/>
            </a:lvl7pPr>
            <a:lvl8pPr marL="2856677" indent="0">
              <a:buNone/>
              <a:defRPr sz="1785"/>
            </a:lvl8pPr>
            <a:lvl9pPr marL="3264774" indent="0">
              <a:buNone/>
              <a:defRPr sz="1785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577" y="1836420"/>
            <a:ext cx="3509829" cy="3402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8"/>
            </a:lvl1pPr>
            <a:lvl2pPr marL="408097" indent="0">
              <a:buNone/>
              <a:defRPr sz="1250"/>
            </a:lvl2pPr>
            <a:lvl3pPr marL="816193" indent="0">
              <a:buNone/>
              <a:defRPr sz="1071"/>
            </a:lvl3pPr>
            <a:lvl4pPr marL="1224290" indent="0">
              <a:buNone/>
              <a:defRPr sz="893"/>
            </a:lvl4pPr>
            <a:lvl5pPr marL="1632387" indent="0">
              <a:buNone/>
              <a:defRPr sz="893"/>
            </a:lvl5pPr>
            <a:lvl6pPr marL="2040484" indent="0">
              <a:buNone/>
              <a:defRPr sz="893"/>
            </a:lvl6pPr>
            <a:lvl7pPr marL="2448580" indent="0">
              <a:buNone/>
              <a:defRPr sz="893"/>
            </a:lvl7pPr>
            <a:lvl8pPr marL="2856677" indent="0">
              <a:buNone/>
              <a:defRPr sz="893"/>
            </a:lvl8pPr>
            <a:lvl9pPr marL="3264774" indent="0">
              <a:buNone/>
              <a:defRPr sz="8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E6C-5F6E-486B-BAD4-6127E537D5E8}" type="datetime1">
              <a:rPr lang="pt-BR" smtClean="0"/>
              <a:t>18/12/2020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027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59" y="325908"/>
            <a:ext cx="9385995" cy="1183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8159" y="1629539"/>
            <a:ext cx="9385995" cy="3883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6A35-701D-4255-BDEB-648CBF00EF81}" type="datetime1">
              <a:rPr lang="pt-BR" smtClean="0"/>
              <a:t>18/12/2020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93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7655" y="325908"/>
            <a:ext cx="2346499" cy="518760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8159" y="325908"/>
            <a:ext cx="6903467" cy="51876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29A1-E5E7-496B-97D2-088AF689E13D}" type="datetime1">
              <a:rPr lang="pt-BR" smtClean="0"/>
              <a:t>18/12/2020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29E6-B453-4031-8F01-CAE7530EF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67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631" y="3933568"/>
            <a:ext cx="9249967" cy="1215778"/>
          </a:xfrm>
        </p:spPr>
        <p:txBody>
          <a:bodyPr anchor="t"/>
          <a:lstStyle>
            <a:lvl1pPr algn="l">
              <a:defRPr sz="4478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9631" y="2594513"/>
            <a:ext cx="9249967" cy="1339055"/>
          </a:xfrm>
        </p:spPr>
        <p:txBody>
          <a:bodyPr anchor="b"/>
          <a:lstStyle>
            <a:lvl1pPr marL="0" indent="0">
              <a:buNone/>
              <a:defRPr sz="2239">
                <a:solidFill>
                  <a:schemeClr val="tx1">
                    <a:tint val="75000"/>
                  </a:schemeClr>
                </a:solidFill>
              </a:defRPr>
            </a:lvl1pPr>
            <a:lvl2pPr marL="511790" indent="0">
              <a:buNone/>
              <a:defRPr sz="2015">
                <a:solidFill>
                  <a:schemeClr val="tx1">
                    <a:tint val="75000"/>
                  </a:schemeClr>
                </a:solidFill>
              </a:defRPr>
            </a:lvl2pPr>
            <a:lvl3pPr marL="1023579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535369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2047159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558948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3070738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582528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4094317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66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8122" y="1428330"/>
            <a:ext cx="5116199" cy="4039841"/>
          </a:xfrm>
        </p:spPr>
        <p:txBody>
          <a:bodyPr/>
          <a:lstStyle>
            <a:lvl1pPr>
              <a:defRPr sz="3134"/>
            </a:lvl1pPr>
            <a:lvl2pPr>
              <a:defRPr sz="2687"/>
            </a:lvl2pPr>
            <a:lvl3pPr>
              <a:defRPr sz="2239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75693" y="1428330"/>
            <a:ext cx="5116199" cy="4039841"/>
          </a:xfrm>
        </p:spPr>
        <p:txBody>
          <a:bodyPr/>
          <a:lstStyle>
            <a:lvl1pPr>
              <a:defRPr sz="3134"/>
            </a:lvl1pPr>
            <a:lvl2pPr>
              <a:defRPr sz="2687"/>
            </a:lvl2pPr>
            <a:lvl3pPr>
              <a:defRPr sz="2239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1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119" y="245140"/>
            <a:ext cx="9794082" cy="102023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4120" y="1370230"/>
            <a:ext cx="4808244" cy="571047"/>
          </a:xfrm>
        </p:spPr>
        <p:txBody>
          <a:bodyPr anchor="b"/>
          <a:lstStyle>
            <a:lvl1pPr marL="0" indent="0">
              <a:buNone/>
              <a:defRPr sz="2687" b="1"/>
            </a:lvl1pPr>
            <a:lvl2pPr marL="511790" indent="0">
              <a:buNone/>
              <a:defRPr sz="2239" b="1"/>
            </a:lvl2pPr>
            <a:lvl3pPr marL="1023579" indent="0">
              <a:buNone/>
              <a:defRPr sz="2015" b="1"/>
            </a:lvl3pPr>
            <a:lvl4pPr marL="1535369" indent="0">
              <a:buNone/>
              <a:defRPr sz="1791" b="1"/>
            </a:lvl4pPr>
            <a:lvl5pPr marL="2047159" indent="0">
              <a:buNone/>
              <a:defRPr sz="1791" b="1"/>
            </a:lvl5pPr>
            <a:lvl6pPr marL="2558948" indent="0">
              <a:buNone/>
              <a:defRPr sz="1791" b="1"/>
            </a:lvl6pPr>
            <a:lvl7pPr marL="3070738" indent="0">
              <a:buNone/>
              <a:defRPr sz="1791" b="1"/>
            </a:lvl7pPr>
            <a:lvl8pPr marL="3582528" indent="0">
              <a:buNone/>
              <a:defRPr sz="1791" b="1"/>
            </a:lvl8pPr>
            <a:lvl9pPr marL="4094317" indent="0">
              <a:buNone/>
              <a:defRPr sz="1791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120" y="1941278"/>
            <a:ext cx="4808244" cy="3526890"/>
          </a:xfrm>
        </p:spPr>
        <p:txBody>
          <a:bodyPr/>
          <a:lstStyle>
            <a:lvl1pPr>
              <a:defRPr sz="2687"/>
            </a:lvl1pPr>
            <a:lvl2pPr>
              <a:defRPr sz="2239"/>
            </a:lvl2pPr>
            <a:lvl3pPr>
              <a:defRPr sz="2015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528067" y="1370230"/>
            <a:ext cx="4810134" cy="571047"/>
          </a:xfrm>
        </p:spPr>
        <p:txBody>
          <a:bodyPr anchor="b"/>
          <a:lstStyle>
            <a:lvl1pPr marL="0" indent="0">
              <a:buNone/>
              <a:defRPr sz="2687" b="1"/>
            </a:lvl1pPr>
            <a:lvl2pPr marL="511790" indent="0">
              <a:buNone/>
              <a:defRPr sz="2239" b="1"/>
            </a:lvl2pPr>
            <a:lvl3pPr marL="1023579" indent="0">
              <a:buNone/>
              <a:defRPr sz="2015" b="1"/>
            </a:lvl3pPr>
            <a:lvl4pPr marL="1535369" indent="0">
              <a:buNone/>
              <a:defRPr sz="1791" b="1"/>
            </a:lvl4pPr>
            <a:lvl5pPr marL="2047159" indent="0">
              <a:buNone/>
              <a:defRPr sz="1791" b="1"/>
            </a:lvl5pPr>
            <a:lvl6pPr marL="2558948" indent="0">
              <a:buNone/>
              <a:defRPr sz="1791" b="1"/>
            </a:lvl6pPr>
            <a:lvl7pPr marL="3070738" indent="0">
              <a:buNone/>
              <a:defRPr sz="1791" b="1"/>
            </a:lvl7pPr>
            <a:lvl8pPr marL="3582528" indent="0">
              <a:buNone/>
              <a:defRPr sz="1791" b="1"/>
            </a:lvl8pPr>
            <a:lvl9pPr marL="4094317" indent="0">
              <a:buNone/>
              <a:defRPr sz="1791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528067" y="1941278"/>
            <a:ext cx="4810134" cy="3526890"/>
          </a:xfrm>
        </p:spPr>
        <p:txBody>
          <a:bodyPr/>
          <a:lstStyle>
            <a:lvl1pPr>
              <a:defRPr sz="2687"/>
            </a:lvl1pPr>
            <a:lvl2pPr>
              <a:defRPr sz="2239"/>
            </a:lvl2pPr>
            <a:lvl3pPr>
              <a:defRPr sz="2015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85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5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40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116" y="243723"/>
            <a:ext cx="3580206" cy="1037236"/>
          </a:xfrm>
        </p:spPr>
        <p:txBody>
          <a:bodyPr anchor="b"/>
          <a:lstStyle>
            <a:lvl1pPr algn="l">
              <a:defRPr sz="2239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54682" y="243725"/>
            <a:ext cx="6083515" cy="5224445"/>
          </a:xfrm>
        </p:spPr>
        <p:txBody>
          <a:bodyPr/>
          <a:lstStyle>
            <a:lvl1pPr>
              <a:defRPr sz="3582"/>
            </a:lvl1pPr>
            <a:lvl2pPr>
              <a:defRPr sz="3134"/>
            </a:lvl2pPr>
            <a:lvl3pPr>
              <a:defRPr sz="2687"/>
            </a:lvl3pPr>
            <a:lvl4pPr>
              <a:defRPr sz="2239"/>
            </a:lvl4pPr>
            <a:lvl5pPr>
              <a:defRPr sz="2239"/>
            </a:lvl5pPr>
            <a:lvl6pPr>
              <a:defRPr sz="2239"/>
            </a:lvl6pPr>
            <a:lvl7pPr>
              <a:defRPr sz="2239"/>
            </a:lvl7pPr>
            <a:lvl8pPr>
              <a:defRPr sz="2239"/>
            </a:lvl8pPr>
            <a:lvl9pPr>
              <a:defRPr sz="223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4116" y="1280961"/>
            <a:ext cx="3580206" cy="4187208"/>
          </a:xfrm>
        </p:spPr>
        <p:txBody>
          <a:bodyPr/>
          <a:lstStyle>
            <a:lvl1pPr marL="0" indent="0">
              <a:buNone/>
              <a:defRPr sz="1567"/>
            </a:lvl1pPr>
            <a:lvl2pPr marL="511790" indent="0">
              <a:buNone/>
              <a:defRPr sz="1343"/>
            </a:lvl2pPr>
            <a:lvl3pPr marL="1023579" indent="0">
              <a:buNone/>
              <a:defRPr sz="1119"/>
            </a:lvl3pPr>
            <a:lvl4pPr marL="1535369" indent="0">
              <a:buNone/>
              <a:defRPr sz="1007"/>
            </a:lvl4pPr>
            <a:lvl5pPr marL="2047159" indent="0">
              <a:buNone/>
              <a:defRPr sz="1007"/>
            </a:lvl5pPr>
            <a:lvl6pPr marL="2558948" indent="0">
              <a:buNone/>
              <a:defRPr sz="1007"/>
            </a:lvl6pPr>
            <a:lvl7pPr marL="3070738" indent="0">
              <a:buNone/>
              <a:defRPr sz="1007"/>
            </a:lvl7pPr>
            <a:lvl8pPr marL="3582528" indent="0">
              <a:buNone/>
              <a:defRPr sz="1007"/>
            </a:lvl8pPr>
            <a:lvl9pPr marL="4094317" indent="0">
              <a:buNone/>
              <a:defRPr sz="100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94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010" y="4284980"/>
            <a:ext cx="6529388" cy="505866"/>
          </a:xfrm>
        </p:spPr>
        <p:txBody>
          <a:bodyPr anchor="b"/>
          <a:lstStyle>
            <a:lvl1pPr algn="l">
              <a:defRPr sz="2239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33010" y="546960"/>
            <a:ext cx="6529388" cy="3672840"/>
          </a:xfrm>
        </p:spPr>
        <p:txBody>
          <a:bodyPr/>
          <a:lstStyle>
            <a:lvl1pPr marL="0" indent="0">
              <a:buNone/>
              <a:defRPr sz="3582"/>
            </a:lvl1pPr>
            <a:lvl2pPr marL="511790" indent="0">
              <a:buNone/>
              <a:defRPr sz="3134"/>
            </a:lvl2pPr>
            <a:lvl3pPr marL="1023579" indent="0">
              <a:buNone/>
              <a:defRPr sz="2687"/>
            </a:lvl3pPr>
            <a:lvl4pPr marL="1535369" indent="0">
              <a:buNone/>
              <a:defRPr sz="2239"/>
            </a:lvl4pPr>
            <a:lvl5pPr marL="2047159" indent="0">
              <a:buNone/>
              <a:defRPr sz="2239"/>
            </a:lvl5pPr>
            <a:lvl6pPr marL="2558948" indent="0">
              <a:buNone/>
              <a:defRPr sz="2239"/>
            </a:lvl6pPr>
            <a:lvl7pPr marL="3070738" indent="0">
              <a:buNone/>
              <a:defRPr sz="2239"/>
            </a:lvl7pPr>
            <a:lvl8pPr marL="3582528" indent="0">
              <a:buNone/>
              <a:defRPr sz="2239"/>
            </a:lvl8pPr>
            <a:lvl9pPr marL="4094317" indent="0">
              <a:buNone/>
              <a:defRPr sz="2239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010" y="4790847"/>
            <a:ext cx="6529388" cy="718414"/>
          </a:xfrm>
        </p:spPr>
        <p:txBody>
          <a:bodyPr/>
          <a:lstStyle>
            <a:lvl1pPr marL="0" indent="0">
              <a:buNone/>
              <a:defRPr sz="1567"/>
            </a:lvl1pPr>
            <a:lvl2pPr marL="511790" indent="0">
              <a:buNone/>
              <a:defRPr sz="1343"/>
            </a:lvl2pPr>
            <a:lvl3pPr marL="1023579" indent="0">
              <a:buNone/>
              <a:defRPr sz="1119"/>
            </a:lvl3pPr>
            <a:lvl4pPr marL="1535369" indent="0">
              <a:buNone/>
              <a:defRPr sz="1007"/>
            </a:lvl4pPr>
            <a:lvl5pPr marL="2047159" indent="0">
              <a:buNone/>
              <a:defRPr sz="1007"/>
            </a:lvl5pPr>
            <a:lvl6pPr marL="2558948" indent="0">
              <a:buNone/>
              <a:defRPr sz="1007"/>
            </a:lvl6pPr>
            <a:lvl7pPr marL="3070738" indent="0">
              <a:buNone/>
              <a:defRPr sz="1007"/>
            </a:lvl7pPr>
            <a:lvl8pPr marL="3582528" indent="0">
              <a:buNone/>
              <a:defRPr sz="1007"/>
            </a:lvl8pPr>
            <a:lvl9pPr marL="4094317" indent="0">
              <a:buNone/>
              <a:defRPr sz="100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15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44119" y="245140"/>
            <a:ext cx="9794082" cy="102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4119" y="1428330"/>
            <a:ext cx="9794082" cy="40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44115" y="5673632"/>
            <a:ext cx="2539207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9D42-9AD2-4CB6-8FFA-BBBE14E50D3E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718124" y="5673632"/>
            <a:ext cx="3446066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98991" y="5673632"/>
            <a:ext cx="2539207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C128-57F6-4C6C-95E9-DAFDE278F8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6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23579" rtl="0" eaLnBrk="1" latinLnBrk="0" hangingPunct="1">
        <a:spcBef>
          <a:spcPct val="0"/>
        </a:spcBef>
        <a:buNone/>
        <a:defRPr sz="4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842" indent="-383842" algn="l" defTabSz="1023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831658" indent="-319869" algn="l" defTabSz="102357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34" kern="1200">
          <a:solidFill>
            <a:schemeClr val="tx1"/>
          </a:solidFill>
          <a:latin typeface="+mn-lt"/>
          <a:ea typeface="+mn-ea"/>
          <a:cs typeface="+mn-cs"/>
        </a:defRPr>
      </a:lvl2pPr>
      <a:lvl3pPr marL="1279474" indent="-255895" algn="l" defTabSz="1023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87" kern="1200">
          <a:solidFill>
            <a:schemeClr val="tx1"/>
          </a:solidFill>
          <a:latin typeface="+mn-lt"/>
          <a:ea typeface="+mn-ea"/>
          <a:cs typeface="+mn-cs"/>
        </a:defRPr>
      </a:lvl3pPr>
      <a:lvl4pPr marL="1791264" indent="-255895" algn="l" defTabSz="10235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39" kern="1200">
          <a:solidFill>
            <a:schemeClr val="tx1"/>
          </a:solidFill>
          <a:latin typeface="+mn-lt"/>
          <a:ea typeface="+mn-ea"/>
          <a:cs typeface="+mn-cs"/>
        </a:defRPr>
      </a:lvl4pPr>
      <a:lvl5pPr marL="2303054" indent="-255895" algn="l" defTabSz="1023579" rtl="0" eaLnBrk="1" latinLnBrk="0" hangingPunct="1">
        <a:spcBef>
          <a:spcPct val="20000"/>
        </a:spcBef>
        <a:buFont typeface="Arial" panose="020B0604020202020204" pitchFamily="34" charset="0"/>
        <a:buChar char="»"/>
        <a:defRPr sz="2239" kern="1200">
          <a:solidFill>
            <a:schemeClr val="tx1"/>
          </a:solidFill>
          <a:latin typeface="+mn-lt"/>
          <a:ea typeface="+mn-ea"/>
          <a:cs typeface="+mn-cs"/>
        </a:defRPr>
      </a:lvl5pPr>
      <a:lvl6pPr marL="2814843" indent="-255895" algn="l" defTabSz="1023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39" kern="1200">
          <a:solidFill>
            <a:schemeClr val="tx1"/>
          </a:solidFill>
          <a:latin typeface="+mn-lt"/>
          <a:ea typeface="+mn-ea"/>
          <a:cs typeface="+mn-cs"/>
        </a:defRPr>
      </a:lvl6pPr>
      <a:lvl7pPr marL="3326633" indent="-255895" algn="l" defTabSz="1023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39" kern="1200">
          <a:solidFill>
            <a:schemeClr val="tx1"/>
          </a:solidFill>
          <a:latin typeface="+mn-lt"/>
          <a:ea typeface="+mn-ea"/>
          <a:cs typeface="+mn-cs"/>
        </a:defRPr>
      </a:lvl7pPr>
      <a:lvl8pPr marL="3838423" indent="-255895" algn="l" defTabSz="1023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39" kern="1200">
          <a:solidFill>
            <a:schemeClr val="tx1"/>
          </a:solidFill>
          <a:latin typeface="+mn-lt"/>
          <a:ea typeface="+mn-ea"/>
          <a:cs typeface="+mn-cs"/>
        </a:defRPr>
      </a:lvl8pPr>
      <a:lvl9pPr marL="4350212" indent="-255895" algn="l" defTabSz="10235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23579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1pPr>
      <a:lvl2pPr marL="511790" algn="l" defTabSz="1023579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2pPr>
      <a:lvl3pPr marL="1023579" algn="l" defTabSz="1023579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535369" algn="l" defTabSz="1023579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4pPr>
      <a:lvl5pPr marL="2047159" algn="l" defTabSz="1023579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5pPr>
      <a:lvl6pPr marL="2558948" algn="l" defTabSz="1023579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6pPr>
      <a:lvl7pPr marL="3070738" algn="l" defTabSz="1023579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7pPr>
      <a:lvl8pPr marL="3582528" algn="l" defTabSz="1023579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8pPr>
      <a:lvl9pPr marL="4094317" algn="l" defTabSz="1023579" rtl="0" eaLnBrk="1" latinLnBrk="0" hangingPunct="1">
        <a:defRPr sz="2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159" y="5673631"/>
            <a:ext cx="2448520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68BE-2051-46B3-9DBA-ECB73666F597}" type="datetime1">
              <a:rPr lang="pt-BR" smtClean="0"/>
              <a:t>18/12/2020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4766" y="5673631"/>
            <a:ext cx="3672781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7007" y="1278204"/>
            <a:ext cx="453638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0929E6-B453-4031-8F01-CAE7530EF3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98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816193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48" indent="-204048" algn="l" defTabSz="816193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145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242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339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435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2244532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2652629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3060725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3468822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6193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1pPr>
      <a:lvl2pPr marL="408097" algn="l" defTabSz="816193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2pPr>
      <a:lvl3pPr marL="816193" algn="l" defTabSz="816193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3pPr>
      <a:lvl4pPr marL="1224290" algn="l" defTabSz="816193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632387" algn="l" defTabSz="816193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2040484" algn="l" defTabSz="816193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2448580" algn="l" defTabSz="816193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856677" algn="l" defTabSz="816193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3264774" algn="l" defTabSz="816193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FE8E0EA-6530-4F0E-A2E3-3493B6A247A3}"/>
              </a:ext>
            </a:extLst>
          </p:cNvPr>
          <p:cNvSpPr/>
          <p:nvPr/>
        </p:nvSpPr>
        <p:spPr>
          <a:xfrm>
            <a:off x="0" y="0"/>
            <a:ext cx="10882313" cy="6121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F0C619-6F10-4C44-8DA3-09ABBBA9F5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>
          <a:xfrm>
            <a:off x="-1" y="223319"/>
            <a:ext cx="8611593" cy="664735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B811F33C-B9A4-48A7-8380-8EC28A9F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4" y="381358"/>
            <a:ext cx="7642678" cy="4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142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ANTT - Ações relevantes e boas práticas - Ferrovias</a:t>
            </a:r>
            <a:endParaRPr kumimoji="0" lang="pt-BR" sz="214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Objeto 6">
            <a:hlinkClick r:id="" action="ppaction://ole?verb=0"/>
            <a:extLst>
              <a:ext uri="{FF2B5EF4-FFF2-40B4-BE49-F238E27FC236}">
                <a16:creationId xmlns:a16="http://schemas.microsoft.com/office/drawing/2014/main" id="{CFEA1060-DF80-4236-9EAF-B28D42D64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829749"/>
              </p:ext>
            </p:extLst>
          </p:nvPr>
        </p:nvGraphicFramePr>
        <p:xfrm>
          <a:off x="4458195" y="254889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Acrobat Document" showAsIcon="1" r:id="rId5" imgW="914570" imgH="771690" progId="AcroExch.Document.DC">
                  <p:embed/>
                </p:oleObj>
              </mc:Choice>
              <mc:Fallback>
                <p:oleObj name="Acrobat Document" showAsIcon="1" r:id="rId5" imgW="914570" imgH="771690" progId="AcroExch.Document.DC">
                  <p:embed/>
                  <p:pic>
                    <p:nvPicPr>
                      <p:cNvPr id="7" name="Objeto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FEA1060-DF80-4236-9EAF-B28D42D64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8195" y="254889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5981010D-F9B9-4684-8CF7-67EA90CB4E17}"/>
              </a:ext>
            </a:extLst>
          </p:cNvPr>
          <p:cNvSpPr txBox="1"/>
          <p:nvPr/>
        </p:nvSpPr>
        <p:spPr>
          <a:xfrm>
            <a:off x="0" y="949715"/>
            <a:ext cx="10148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- Obtenção de licenças ambientais/autorizações ambientais vigentes</a:t>
            </a:r>
            <a:endParaRPr lang="pt-BR" sz="1700" dirty="0"/>
          </a:p>
          <a:p>
            <a:pPr marL="285750" indent="-285750" algn="just">
              <a:buFontTx/>
              <a:buChar char="-"/>
            </a:pPr>
            <a:endParaRPr lang="pt-BR" sz="17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6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FE8E0EA-6530-4F0E-A2E3-3493B6A247A3}"/>
              </a:ext>
            </a:extLst>
          </p:cNvPr>
          <p:cNvSpPr/>
          <p:nvPr/>
        </p:nvSpPr>
        <p:spPr>
          <a:xfrm>
            <a:off x="0" y="0"/>
            <a:ext cx="10882313" cy="6121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F0C619-6F10-4C44-8DA3-09ABBBA9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>
          <a:xfrm>
            <a:off x="-1" y="223319"/>
            <a:ext cx="8611593" cy="664735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B811F33C-B9A4-48A7-8380-8EC28A9F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4" y="381358"/>
            <a:ext cx="7642678" cy="4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142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ANTT - Ações relevantes e boas práticas - Ferrovias</a:t>
            </a:r>
            <a:endParaRPr kumimoji="0" lang="pt-BR" sz="214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FF5F846-68B1-4816-900D-082655EF172E}"/>
              </a:ext>
            </a:extLst>
          </p:cNvPr>
          <p:cNvSpPr txBox="1"/>
          <p:nvPr/>
        </p:nvSpPr>
        <p:spPr>
          <a:xfrm>
            <a:off x="143563" y="1175169"/>
            <a:ext cx="10148875" cy="50629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700" dirty="0">
                <a:cs typeface="Calibri"/>
              </a:rPr>
              <a:t>Criação de ferramenta de gestão executiva de licenças – Sistema ATLAS;</a:t>
            </a:r>
          </a:p>
          <a:p>
            <a:pPr marL="285750" indent="-285750" algn="just">
              <a:buFontTx/>
              <a:buChar char="-"/>
            </a:pPr>
            <a:r>
              <a:rPr lang="pt-BR" sz="1700" dirty="0"/>
              <a:t>Integração automática das destinações de resíduos VLI (</a:t>
            </a:r>
            <a:r>
              <a:rPr lang="pt-BR" sz="1700" dirty="0" err="1"/>
              <a:t>MTRs</a:t>
            </a:r>
            <a:r>
              <a:rPr lang="pt-BR" sz="1700" dirty="0"/>
              <a:t>) saindo ou entrando no território de MG e RJ, no site dos órgãos ambientais (FEAM, INEA);</a:t>
            </a:r>
          </a:p>
          <a:p>
            <a:pPr marL="285750" indent="-285750" algn="just">
              <a:buFontTx/>
              <a:buChar char="-"/>
            </a:pPr>
            <a:r>
              <a:rPr lang="pt-BR" sz="1700" dirty="0">
                <a:solidFill>
                  <a:prstClr val="black"/>
                </a:solidFill>
                <a:cs typeface="Calibri"/>
              </a:rPr>
              <a:t>Mais de 200 atividades de educação ambiental realizada em 2020 contemplando público interno, escolas, associações comunitárias de áreas rurais. </a:t>
            </a:r>
          </a:p>
          <a:p>
            <a:pPr marL="285750" indent="-285750" algn="just">
              <a:buFontTx/>
              <a:buChar char="-"/>
            </a:pPr>
            <a:r>
              <a:rPr lang="pt-BR" sz="1700" dirty="0">
                <a:solidFill>
                  <a:prstClr val="black"/>
                </a:solidFill>
                <a:cs typeface="Calibri"/>
              </a:rPr>
              <a:t>Foram realizadas capacitações ambientais e formação de professores em 3 estados. Foram abordados temas como auto cuidado e sustentabilidade em tempos de pandemia, dentre outros. </a:t>
            </a:r>
          </a:p>
          <a:p>
            <a:pPr marL="285750" indent="-285750" algn="just">
              <a:buFontTx/>
              <a:buChar char="-"/>
            </a:pPr>
            <a:r>
              <a:rPr lang="pt-BR" sz="1700" dirty="0">
                <a:solidFill>
                  <a:prstClr val="black"/>
                </a:solidFill>
                <a:cs typeface="Calibri"/>
              </a:rPr>
              <a:t>Mais de 4.000 participações em atividades educativas do programa Atitude Ambiental.</a:t>
            </a:r>
          </a:p>
          <a:p>
            <a:pPr marL="285750" indent="-285750" algn="just">
              <a:buFontTx/>
              <a:buChar char="-"/>
            </a:pPr>
            <a:r>
              <a:rPr lang="pt-BR" sz="1700" dirty="0">
                <a:cs typeface="Calibri"/>
              </a:rPr>
              <a:t>Implantação/manutenção de 20 hectares em plantios florestais compensatórios; </a:t>
            </a:r>
          </a:p>
          <a:p>
            <a:pPr marL="285750" indent="-285750" algn="just">
              <a:buFontTx/>
              <a:buChar char="-"/>
            </a:pPr>
            <a:r>
              <a:rPr lang="pt-BR" sz="1700" dirty="0">
                <a:cs typeface="Calibri"/>
              </a:rPr>
              <a:t>Conclusão em parceria com a EMBRAPA do Projeto Gramados (Avaliação de cultivares de gramíneas adaptados à aplicação em áreas críticas da ferrovia, </a:t>
            </a:r>
            <a:r>
              <a:rPr lang="pt-BR" sz="1700" dirty="0" err="1">
                <a:cs typeface="Calibri"/>
              </a:rPr>
              <a:t>PNs</a:t>
            </a:r>
            <a:r>
              <a:rPr lang="pt-BR" sz="1700" dirty="0">
                <a:cs typeface="Calibri"/>
              </a:rPr>
              <a:t>, áreas urbanas </a:t>
            </a:r>
            <a:r>
              <a:rPr lang="pt-BR" sz="1700" dirty="0" err="1">
                <a:cs typeface="Calibri"/>
              </a:rPr>
              <a:t>etc</a:t>
            </a:r>
            <a:r>
              <a:rPr lang="pt-BR" sz="1700" dirty="0">
                <a:cs typeface="Calibri"/>
              </a:rPr>
              <a:t>); </a:t>
            </a:r>
          </a:p>
          <a:p>
            <a:pPr marL="285750" indent="-285750" algn="just">
              <a:buFontTx/>
              <a:buChar char="-"/>
            </a:pPr>
            <a:r>
              <a:rPr lang="pt-BR" sz="1700" dirty="0">
                <a:cs typeface="Calibri"/>
              </a:rPr>
              <a:t>Elaboração de nova ficha de inspeção para mapeamento de áreas degradadas em conjunto com a Via Permanente;</a:t>
            </a:r>
          </a:p>
          <a:p>
            <a:pPr marL="285750" indent="-285750" algn="just">
              <a:buFontTx/>
              <a:buChar char="-"/>
            </a:pPr>
            <a:r>
              <a:rPr lang="pt-BR" sz="1700" dirty="0">
                <a:cs typeface="Calibri"/>
              </a:rPr>
              <a:t>Criação  de uma matriz de criticidade como ferramenta de apoio a equipe operacional na tomada de decisão sobre a realização de trabalhos de Poda e Supressão; </a:t>
            </a:r>
          </a:p>
          <a:p>
            <a:pPr marL="285750" indent="-285750" algn="just">
              <a:buFontTx/>
              <a:buChar char="-"/>
            </a:pPr>
            <a:r>
              <a:rPr lang="pt-BR" sz="1700" dirty="0">
                <a:cs typeface="Calibri"/>
              </a:rPr>
              <a:t>Monitoramento e Resgate de Fauna em todos os corredores;</a:t>
            </a:r>
          </a:p>
          <a:p>
            <a:pPr marL="285750" indent="-285750" algn="just">
              <a:buFontTx/>
              <a:buChar char="-"/>
            </a:pPr>
            <a:r>
              <a:rPr lang="pt-BR" altLang="pt-BR" sz="1700" dirty="0"/>
              <a:t>Realização de comitês técnicos para avaliação dos pontos positivos, negativos e de atenção referente ao atendimento a ocorrências.</a:t>
            </a:r>
          </a:p>
          <a:p>
            <a:pPr marL="285750" indent="-285750" algn="just">
              <a:buFontTx/>
              <a:buChar char="-"/>
            </a:pPr>
            <a:endParaRPr lang="pt-BR" sz="1700" dirty="0">
              <a:cs typeface="Calibri"/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2BCC5B39-4CEC-44A1-9C90-C8F7B6D4EDD7}"/>
              </a:ext>
            </a:extLst>
          </p:cNvPr>
          <p:cNvGrpSpPr/>
          <p:nvPr/>
        </p:nvGrpSpPr>
        <p:grpSpPr>
          <a:xfrm>
            <a:off x="8790576" y="679644"/>
            <a:ext cx="2379654" cy="4970668"/>
            <a:chOff x="3271520" y="1498600"/>
            <a:chExt cx="2379654" cy="4622800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65BFB6E6-58FF-4F16-98A4-A3657CF409C4}"/>
                </a:ext>
              </a:extLst>
            </p:cNvPr>
            <p:cNvGrpSpPr/>
            <p:nvPr/>
          </p:nvGrpSpPr>
          <p:grpSpPr>
            <a:xfrm>
              <a:off x="3271520" y="1498600"/>
              <a:ext cx="1909364" cy="4622800"/>
              <a:chOff x="3479800" y="1498600"/>
              <a:chExt cx="1909364" cy="4940300"/>
            </a:xfrm>
          </p:grpSpPr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85180E5C-02CF-402F-89A5-52DF55E637BD}"/>
                  </a:ext>
                </a:extLst>
              </p:cNvPr>
              <p:cNvGrpSpPr/>
              <p:nvPr/>
            </p:nvGrpSpPr>
            <p:grpSpPr>
              <a:xfrm>
                <a:off x="4309664" y="1943100"/>
                <a:ext cx="1079500" cy="4495800"/>
                <a:chOff x="4309664" y="1943100"/>
                <a:chExt cx="1079500" cy="4495800"/>
              </a:xfrm>
            </p:grpSpPr>
            <p:cxnSp>
              <p:nvCxnSpPr>
                <p:cNvPr id="35" name="Conector reto 34">
                  <a:extLst>
                    <a:ext uri="{FF2B5EF4-FFF2-40B4-BE49-F238E27FC236}">
                      <a16:creationId xmlns:a16="http://schemas.microsoft.com/office/drawing/2014/main" id="{A6D01EF4-BE6C-4F9C-9C1E-2386CBB0A433}"/>
                    </a:ext>
                  </a:extLst>
                </p:cNvPr>
                <p:cNvCxnSpPr/>
                <p:nvPr/>
              </p:nvCxnSpPr>
              <p:spPr>
                <a:xfrm flipV="1">
                  <a:off x="5389164" y="1943100"/>
                  <a:ext cx="0" cy="4495800"/>
                </a:xfrm>
                <a:prstGeom prst="line">
                  <a:avLst/>
                </a:prstGeom>
                <a:ln>
                  <a:solidFill>
                    <a:srgbClr val="6D6D6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5">
                  <a:extLst>
                    <a:ext uri="{FF2B5EF4-FFF2-40B4-BE49-F238E27FC236}">
                      <a16:creationId xmlns:a16="http://schemas.microsoft.com/office/drawing/2014/main" id="{C164BE72-6515-4743-ADB8-250F3FE4B6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09664" y="1943100"/>
                  <a:ext cx="1079500" cy="0"/>
                </a:xfrm>
                <a:prstGeom prst="line">
                  <a:avLst/>
                </a:prstGeom>
                <a:ln>
                  <a:solidFill>
                    <a:srgbClr val="6D6D6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A550AC37-18AF-4C74-962F-6138D1BE5A45}"/>
                  </a:ext>
                </a:extLst>
              </p:cNvPr>
              <p:cNvSpPr/>
              <p:nvPr/>
            </p:nvSpPr>
            <p:spPr>
              <a:xfrm>
                <a:off x="3479800" y="1498600"/>
                <a:ext cx="977894" cy="9016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D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2020</a:t>
                </a:r>
              </a:p>
            </p:txBody>
          </p:sp>
        </p:grp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EDF8227-36B1-4C06-AAC4-4111FBC66430}"/>
                </a:ext>
              </a:extLst>
            </p:cNvPr>
            <p:cNvSpPr txBox="1"/>
            <p:nvPr/>
          </p:nvSpPr>
          <p:spPr>
            <a:xfrm>
              <a:off x="4249414" y="1528657"/>
              <a:ext cx="1401760" cy="400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202020204" pitchFamily="34" charset="0"/>
                  <a:ea typeface="+mn-ea"/>
                  <a:cs typeface="+mn-cs"/>
                </a:rPr>
                <a:t>Ações e Boas Práticas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63925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3B3ED9CD91C47B252E377610A2B35" ma:contentTypeVersion="4" ma:contentTypeDescription="Create a new document." ma:contentTypeScope="" ma:versionID="1486ae28c15ac2ac298ebe85765dee94">
  <xsd:schema xmlns:xsd="http://www.w3.org/2001/XMLSchema" xmlns:xs="http://www.w3.org/2001/XMLSchema" xmlns:p="http://schemas.microsoft.com/office/2006/metadata/properties" xmlns:ns2="9f746e3f-46a5-4b47-a34b-8bbd1a8a933d" xmlns:ns3="3a79c7ae-36ac-4212-b715-900b4e40cf56" targetNamespace="http://schemas.microsoft.com/office/2006/metadata/properties" ma:root="true" ma:fieldsID="b1fa0657dfacab1e44c55da725096260" ns2:_="" ns3:_="">
    <xsd:import namespace="9f746e3f-46a5-4b47-a34b-8bbd1a8a933d"/>
    <xsd:import namespace="3a79c7ae-36ac-4212-b715-900b4e40cf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46e3f-46a5-4b47-a34b-8bbd1a8a9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9c7ae-36ac-4212-b715-900b4e40cf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36FFA5-4098-472B-B0B9-FC138E06B5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D7110-E7EB-451A-907E-51D0D5465826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3a79c7ae-36ac-4212-b715-900b4e40cf56"/>
    <ds:schemaRef ds:uri="9f746e3f-46a5-4b47-a34b-8bbd1a8a933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3126AFE-3DA0-421E-B2B9-07E897DB3521}">
  <ds:schemaRefs>
    <ds:schemaRef ds:uri="3a79c7ae-36ac-4212-b715-900b4e40cf56"/>
    <ds:schemaRef ds:uri="9f746e3f-46a5-4b47-a34b-8bbd1a8a93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746</Words>
  <Application>Microsoft Office PowerPoint</Application>
  <PresentationFormat>Personalizar</PresentationFormat>
  <Paragraphs>32</Paragraphs>
  <Slides>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Abadi</vt:lpstr>
      <vt:lpstr>Arial</vt:lpstr>
      <vt:lpstr>Calibri</vt:lpstr>
      <vt:lpstr>1_Tema do Office</vt:lpstr>
      <vt:lpstr>Custom Design</vt:lpstr>
      <vt:lpstr>Acrobat Document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Clara Fernandes de Oliveira</dc:creator>
  <cp:lastModifiedBy>Tania Azevedo Damiao</cp:lastModifiedBy>
  <cp:revision>7</cp:revision>
  <dcterms:created xsi:type="dcterms:W3CDTF">2020-09-03T16:47:59Z</dcterms:created>
  <dcterms:modified xsi:type="dcterms:W3CDTF">2020-12-18T20:24:47Z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0x0101003183B3ED9CD91C47B252E377610A2B35</vt:lpwstr>
  </property>
</Properties>
</file>